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53"/>
  </p:notesMasterIdLst>
  <p:sldIdLst>
    <p:sldId id="256" r:id="rId3"/>
    <p:sldId id="282" r:id="rId4"/>
    <p:sldId id="257" r:id="rId5"/>
    <p:sldId id="281" r:id="rId6"/>
    <p:sldId id="283" r:id="rId7"/>
    <p:sldId id="285" r:id="rId8"/>
    <p:sldId id="286" r:id="rId9"/>
    <p:sldId id="287" r:id="rId10"/>
    <p:sldId id="325" r:id="rId11"/>
    <p:sldId id="326" r:id="rId12"/>
    <p:sldId id="288" r:id="rId13"/>
    <p:sldId id="289" r:id="rId14"/>
    <p:sldId id="290" r:id="rId15"/>
    <p:sldId id="261" r:id="rId16"/>
    <p:sldId id="291" r:id="rId17"/>
    <p:sldId id="346" r:id="rId18"/>
    <p:sldId id="335" r:id="rId19"/>
    <p:sldId id="292" r:id="rId20"/>
    <p:sldId id="294" r:id="rId21"/>
    <p:sldId id="297" r:id="rId22"/>
    <p:sldId id="336" r:id="rId23"/>
    <p:sldId id="327" r:id="rId24"/>
    <p:sldId id="329" r:id="rId25"/>
    <p:sldId id="298" r:id="rId26"/>
    <p:sldId id="330" r:id="rId27"/>
    <p:sldId id="331" r:id="rId28"/>
    <p:sldId id="299" r:id="rId29"/>
    <p:sldId id="310" r:id="rId30"/>
    <p:sldId id="328" r:id="rId31"/>
    <p:sldId id="312" r:id="rId32"/>
    <p:sldId id="313" r:id="rId33"/>
    <p:sldId id="333" r:id="rId34"/>
    <p:sldId id="338" r:id="rId35"/>
    <p:sldId id="301" r:id="rId36"/>
    <p:sldId id="341" r:id="rId37"/>
    <p:sldId id="345" r:id="rId38"/>
    <p:sldId id="342" r:id="rId39"/>
    <p:sldId id="314" r:id="rId40"/>
    <p:sldId id="343" r:id="rId41"/>
    <p:sldId id="306" r:id="rId42"/>
    <p:sldId id="344" r:id="rId43"/>
    <p:sldId id="309" r:id="rId44"/>
    <p:sldId id="316" r:id="rId45"/>
    <p:sldId id="317" r:id="rId46"/>
    <p:sldId id="318" r:id="rId47"/>
    <p:sldId id="319" r:id="rId48"/>
    <p:sldId id="320" r:id="rId49"/>
    <p:sldId id="322" r:id="rId50"/>
    <p:sldId id="324" r:id="rId51"/>
    <p:sldId id="334"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277" autoAdjust="0"/>
  </p:normalViewPr>
  <p:slideViewPr>
    <p:cSldViewPr>
      <p:cViewPr>
        <p:scale>
          <a:sx n="75" d="100"/>
          <a:sy n="75" d="100"/>
        </p:scale>
        <p:origin x="2616" y="9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3B485-81AF-4CDB-9C01-BD96489CE8C1}" type="datetimeFigureOut">
              <a:rPr lang="en-US" smtClean="0"/>
              <a:pPr/>
              <a:t>4/25/2017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875B07-7B32-4C01-A8D7-BD825825E3E2}" type="slidenum">
              <a:rPr lang="en-US" smtClean="0"/>
              <a:pPr/>
              <a:t>‹Nº›</a:t>
            </a:fld>
            <a:endParaRPr lang="en-US"/>
          </a:p>
        </p:txBody>
      </p:sp>
    </p:spTree>
    <p:extLst>
      <p:ext uri="{BB962C8B-B14F-4D97-AF65-F5344CB8AC3E}">
        <p14:creationId xmlns:p14="http://schemas.microsoft.com/office/powerpoint/2010/main" val="4164533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smtClean="0"/>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CO"/>
          </a:p>
        </p:txBody>
      </p:sp>
      <p:sp>
        <p:nvSpPr>
          <p:cNvPr id="4" name="Marcador de fecha 3"/>
          <p:cNvSpPr>
            <a:spLocks noGrp="1"/>
          </p:cNvSpPr>
          <p:nvPr>
            <p:ph type="dt" sz="half" idx="10"/>
          </p:nvPr>
        </p:nvSpPr>
        <p:spPr/>
        <p:txBody>
          <a:bodyPr/>
          <a:lstStyle/>
          <a:p>
            <a:fld id="{051BEC73-49AA-45BC-B16C-50B32D0D6DD2}" type="datetimeFigureOut">
              <a:rPr lang="en-US" smtClean="0">
                <a:solidFill>
                  <a:prstClr val="black">
                    <a:tint val="75000"/>
                  </a:prstClr>
                </a:solidFill>
              </a:rPr>
              <a:pPr/>
              <a:t>4/25/2017</a:t>
            </a:fld>
            <a:endParaRPr lang="en-US"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n-US"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3D82040C-D3B1-42F1-A452-9128C48DC3A7}"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216803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65F608B8-D61F-4141-8377-3D3D671B3657}" type="datetimeFigureOut">
              <a:rPr lang="es-CO" smtClean="0"/>
              <a:t>25/04/2017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FC5A695-3A51-4C05-812B-F0AF8D7A929E}" type="slidenum">
              <a:rPr lang="es-CO" smtClean="0"/>
              <a:t>‹Nº›</a:t>
            </a:fld>
            <a:endParaRPr lang="es-CO"/>
          </a:p>
        </p:txBody>
      </p:sp>
    </p:spTree>
    <p:extLst>
      <p:ext uri="{BB962C8B-B14F-4D97-AF65-F5344CB8AC3E}">
        <p14:creationId xmlns:p14="http://schemas.microsoft.com/office/powerpoint/2010/main" val="236685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endParaRPr lang="es-ES"/>
          </a:p>
        </p:txBody>
      </p:sp>
      <p:sp>
        <p:nvSpPr>
          <p:cNvPr id="4" name="Marcador de número de diapositiva 3"/>
          <p:cNvSpPr>
            <a:spLocks noGrp="1"/>
          </p:cNvSpPr>
          <p:nvPr>
            <p:ph type="sldNum" sz="quarter" idx="12"/>
          </p:nvPr>
        </p:nvSpPr>
        <p:spPr/>
        <p:txBody>
          <a:bodyPr/>
          <a:lstStyle>
            <a:lvl1pPr>
              <a:defRPr/>
            </a:lvl1pPr>
          </a:lstStyle>
          <a:p>
            <a:fld id="{7E97A6BB-2BF0-0745-9F92-C311AEB207F6}" type="slidenum">
              <a:rPr lang="es-ES"/>
              <a:pPr/>
              <a:t>‹Nº›</a:t>
            </a:fld>
            <a:endParaRPr lang="es-ES"/>
          </a:p>
        </p:txBody>
      </p:sp>
    </p:spTree>
    <p:extLst>
      <p:ext uri="{BB962C8B-B14F-4D97-AF65-F5344CB8AC3E}">
        <p14:creationId xmlns:p14="http://schemas.microsoft.com/office/powerpoint/2010/main" val="9123558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12000" b="-1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1BEC73-49AA-45BC-B16C-50B32D0D6DD2}" type="datetimeFigureOut">
              <a:rPr lang="en-US">
                <a:solidFill>
                  <a:prstClr val="black">
                    <a:tint val="75000"/>
                  </a:prstClr>
                </a:solidFill>
              </a:rPr>
              <a:pPr/>
              <a:t>4/25/2017</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2040C-D3B1-42F1-A452-9128C48DC3A7}" type="slidenum">
              <a:rPr lang="en-US">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1559054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7.jpe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547664" y="2204864"/>
            <a:ext cx="6048671" cy="1754326"/>
          </a:xfrm>
          <a:prstGeom prst="rect">
            <a:avLst/>
          </a:prstGeom>
          <a:noFill/>
        </p:spPr>
        <p:txBody>
          <a:bodyPr wrap="square" lIns="91440" tIns="45720" rIns="91440" bIns="45720">
            <a:spAutoFit/>
          </a:bodyPr>
          <a:lstStyle/>
          <a:p>
            <a:pPr algn="ctr"/>
            <a:r>
              <a:rPr lang="es-E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INSTRUMENTACIÓN ASTRONÓMICA</a:t>
            </a:r>
            <a:endParaRPr lang="es-E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 name="Rectángulo 5"/>
          <p:cNvSpPr/>
          <p:nvPr/>
        </p:nvSpPr>
        <p:spPr>
          <a:xfrm>
            <a:off x="0" y="4653136"/>
            <a:ext cx="9144000" cy="1477328"/>
          </a:xfrm>
          <a:prstGeom prst="rect">
            <a:avLst/>
          </a:prstGeom>
          <a:noFill/>
        </p:spPr>
        <p:txBody>
          <a:bodyPr wrap="square" lIns="91440" tIns="45720" rIns="91440" bIns="45720">
            <a:spAutoFit/>
          </a:bodyPr>
          <a:lstStyle/>
          <a:p>
            <a:pPr algn="ctr"/>
            <a:r>
              <a:rPr lang="es-ES" sz="4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JHONATTAN JAVIER PISCO GUABAVE</a:t>
            </a:r>
          </a:p>
          <a:p>
            <a:pPr algn="ctr"/>
            <a:endParaRPr lang="es-ES" sz="45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53601065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0528" y="110172"/>
            <a:ext cx="9437648"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¿QUÉ SE ESTÁ CONSTRUYENDO?</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 name="Rectángulo 18"/>
          <p:cNvSpPr/>
          <p:nvPr/>
        </p:nvSpPr>
        <p:spPr>
          <a:xfrm>
            <a:off x="4538296" y="1088864"/>
            <a:ext cx="3600216" cy="553998"/>
          </a:xfrm>
          <a:prstGeom prst="rect">
            <a:avLst/>
          </a:prstGeom>
        </p:spPr>
        <p:txBody>
          <a:bodyPr wrap="none">
            <a:spAutoFit/>
          </a:bodyPr>
          <a:lstStyle/>
          <a:p>
            <a:r>
              <a:rPr lang="en-US"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EELT</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(European Extremely Large Telescope)</a:t>
            </a:r>
            <a:endParaRPr lang="en-US"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CHILE</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Rectángulo 19"/>
          <p:cNvSpPr/>
          <p:nvPr/>
        </p:nvSpPr>
        <p:spPr>
          <a:xfrm>
            <a:off x="179512" y="1156955"/>
            <a:ext cx="3034870" cy="553998"/>
          </a:xfrm>
          <a:prstGeom prst="rect">
            <a:avLst/>
          </a:prstGeom>
        </p:spPr>
        <p:txBody>
          <a:bodyPr wrap="none">
            <a:spAutoFit/>
          </a:bodyPr>
          <a:lstStyle/>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TSPM (Telescopio San Pedro Mártir</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MÉXICO</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Rectángulo 21"/>
          <p:cNvSpPr/>
          <p:nvPr/>
        </p:nvSpPr>
        <p:spPr>
          <a:xfrm>
            <a:off x="395536" y="4315162"/>
            <a:ext cx="2531014" cy="553998"/>
          </a:xfrm>
          <a:prstGeom prst="rect">
            <a:avLst/>
          </a:prstGeom>
        </p:spPr>
        <p:txBody>
          <a:bodyPr wrap="none">
            <a:spAutoFit/>
          </a:bodyPr>
          <a:lstStyle/>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TMT </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s-CO" sz="15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s-CO" sz="15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hirty</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Meter </a:t>
            </a:r>
            <a:r>
              <a:rPr lang="es-CO" sz="15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Telescope</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HAWAII</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Imagen 2"/>
          <p:cNvPicPr>
            <a:picLocks noChangeAspect="1"/>
          </p:cNvPicPr>
          <p:nvPr/>
        </p:nvPicPr>
        <p:blipFill>
          <a:blip r:embed="rId2"/>
          <a:stretch>
            <a:fillRect/>
          </a:stretch>
        </p:blipFill>
        <p:spPr>
          <a:xfrm>
            <a:off x="0" y="1710953"/>
            <a:ext cx="3419872" cy="2279915"/>
          </a:xfrm>
          <a:prstGeom prst="rect">
            <a:avLst/>
          </a:prstGeom>
        </p:spPr>
      </p:pic>
      <p:pic>
        <p:nvPicPr>
          <p:cNvPr id="4" name="Imagen 3"/>
          <p:cNvPicPr>
            <a:picLocks noChangeAspect="1"/>
          </p:cNvPicPr>
          <p:nvPr/>
        </p:nvPicPr>
        <p:blipFill>
          <a:blip r:embed="rId3"/>
          <a:stretch>
            <a:fillRect/>
          </a:stretch>
        </p:blipFill>
        <p:spPr>
          <a:xfrm>
            <a:off x="5148064" y="1710954"/>
            <a:ext cx="3616846" cy="2330520"/>
          </a:xfrm>
          <a:prstGeom prst="rect">
            <a:avLst/>
          </a:prstGeom>
        </p:spPr>
      </p:pic>
      <p:pic>
        <p:nvPicPr>
          <p:cNvPr id="9" name="Imagen 8"/>
          <p:cNvPicPr>
            <a:picLocks noChangeAspect="1"/>
          </p:cNvPicPr>
          <p:nvPr/>
        </p:nvPicPr>
        <p:blipFill>
          <a:blip r:embed="rId4"/>
          <a:stretch>
            <a:fillRect/>
          </a:stretch>
        </p:blipFill>
        <p:spPr>
          <a:xfrm>
            <a:off x="30796" y="4954286"/>
            <a:ext cx="3260493" cy="1831235"/>
          </a:xfrm>
          <a:prstGeom prst="rect">
            <a:avLst/>
          </a:prstGeom>
        </p:spPr>
      </p:pic>
      <p:pic>
        <p:nvPicPr>
          <p:cNvPr id="13" name="Imagen 12"/>
          <p:cNvPicPr>
            <a:picLocks noChangeAspect="1"/>
          </p:cNvPicPr>
          <p:nvPr/>
        </p:nvPicPr>
        <p:blipFill>
          <a:blip r:embed="rId5"/>
          <a:stretch>
            <a:fillRect/>
          </a:stretch>
        </p:blipFill>
        <p:spPr>
          <a:xfrm>
            <a:off x="6660232" y="4388985"/>
            <a:ext cx="2483768" cy="2483768"/>
          </a:xfrm>
          <a:prstGeom prst="rect">
            <a:avLst/>
          </a:prstGeom>
        </p:spPr>
      </p:pic>
      <p:sp>
        <p:nvSpPr>
          <p:cNvPr id="23" name="Rectángulo 22"/>
          <p:cNvSpPr/>
          <p:nvPr/>
        </p:nvSpPr>
        <p:spPr>
          <a:xfrm>
            <a:off x="3451279" y="4093368"/>
            <a:ext cx="2870722" cy="553998"/>
          </a:xfrm>
          <a:prstGeom prst="rect">
            <a:avLst/>
          </a:prstGeom>
        </p:spPr>
        <p:txBody>
          <a:bodyPr wrap="none">
            <a:spAutoFit/>
          </a:bodyPr>
          <a:lstStyle/>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GTM </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s-CO" sz="15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Giant</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sz="15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Magellan</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sz="15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Telescopes</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Las Campanas </a:t>
            </a:r>
            <a:r>
              <a:rPr lang="es-CO" sz="15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Observatory</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CHILE</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1" name="Imagen 20"/>
          <p:cNvPicPr>
            <a:picLocks noChangeAspect="1"/>
          </p:cNvPicPr>
          <p:nvPr/>
        </p:nvPicPr>
        <p:blipFill>
          <a:blip r:embed="rId6"/>
          <a:stretch>
            <a:fillRect/>
          </a:stretch>
        </p:blipFill>
        <p:spPr>
          <a:xfrm>
            <a:off x="3615594" y="4732701"/>
            <a:ext cx="2982092" cy="2003593"/>
          </a:xfrm>
          <a:prstGeom prst="rect">
            <a:avLst/>
          </a:prstGeom>
        </p:spPr>
      </p:pic>
    </p:spTree>
    <p:extLst>
      <p:ext uri="{BB962C8B-B14F-4D97-AF65-F5344CB8AC3E}">
        <p14:creationId xmlns:p14="http://schemas.microsoft.com/office/powerpoint/2010/main" val="837719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80395" y="484637"/>
            <a:ext cx="3663119"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CONCEPTOS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CuadroTexto 12"/>
          <p:cNvSpPr txBox="1"/>
          <p:nvPr/>
        </p:nvSpPr>
        <p:spPr>
          <a:xfrm>
            <a:off x="863589" y="2132856"/>
            <a:ext cx="1224136"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Telescopio</a:t>
            </a:r>
          </a:p>
        </p:txBody>
      </p:sp>
      <p:pic>
        <p:nvPicPr>
          <p:cNvPr id="3074" name="Picture 2" descr="No hay texto alternativo automático disponi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2641371"/>
            <a:ext cx="2304256" cy="409645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a:stretch>
            <a:fillRect/>
          </a:stretch>
        </p:blipFill>
        <p:spPr>
          <a:xfrm>
            <a:off x="2699792" y="2676014"/>
            <a:ext cx="3703667" cy="1903754"/>
          </a:xfrm>
          <a:prstGeom prst="rect">
            <a:avLst/>
          </a:prstGeom>
        </p:spPr>
      </p:pic>
      <p:sp>
        <p:nvSpPr>
          <p:cNvPr id="10" name="CuadroTexto 9"/>
          <p:cNvSpPr txBox="1"/>
          <p:nvPr/>
        </p:nvSpPr>
        <p:spPr>
          <a:xfrm>
            <a:off x="3939557" y="2132856"/>
            <a:ext cx="1224136"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Lentes</a:t>
            </a:r>
          </a:p>
        </p:txBody>
      </p:sp>
      <p:pic>
        <p:nvPicPr>
          <p:cNvPr id="4" name="Imagen 3"/>
          <p:cNvPicPr>
            <a:picLocks noChangeAspect="1"/>
          </p:cNvPicPr>
          <p:nvPr/>
        </p:nvPicPr>
        <p:blipFill>
          <a:blip r:embed="rId4"/>
          <a:stretch>
            <a:fillRect/>
          </a:stretch>
        </p:blipFill>
        <p:spPr>
          <a:xfrm>
            <a:off x="3059832" y="4964473"/>
            <a:ext cx="2699717" cy="1792153"/>
          </a:xfrm>
          <a:prstGeom prst="rect">
            <a:avLst/>
          </a:prstGeom>
        </p:spPr>
      </p:pic>
      <p:sp>
        <p:nvSpPr>
          <p:cNvPr id="12" name="CuadroTexto 11"/>
          <p:cNvSpPr txBox="1"/>
          <p:nvPr/>
        </p:nvSpPr>
        <p:spPr>
          <a:xfrm>
            <a:off x="3797622" y="4596261"/>
            <a:ext cx="1224136"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Espejos</a:t>
            </a:r>
          </a:p>
        </p:txBody>
      </p:sp>
      <p:sp>
        <p:nvSpPr>
          <p:cNvPr id="15" name="CuadroTexto 14"/>
          <p:cNvSpPr txBox="1"/>
          <p:nvPr/>
        </p:nvSpPr>
        <p:spPr>
          <a:xfrm>
            <a:off x="7236296" y="2132856"/>
            <a:ext cx="1224136"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Ocular</a:t>
            </a:r>
          </a:p>
        </p:txBody>
      </p:sp>
      <p:pic>
        <p:nvPicPr>
          <p:cNvPr id="7" name="Imagen 6"/>
          <p:cNvPicPr>
            <a:picLocks noChangeAspect="1"/>
          </p:cNvPicPr>
          <p:nvPr/>
        </p:nvPicPr>
        <p:blipFill>
          <a:blip r:embed="rId5"/>
          <a:stretch>
            <a:fillRect/>
          </a:stretch>
        </p:blipFill>
        <p:spPr>
          <a:xfrm>
            <a:off x="6475466" y="2618089"/>
            <a:ext cx="2531181" cy="2071509"/>
          </a:xfrm>
          <a:prstGeom prst="rect">
            <a:avLst/>
          </a:prstGeom>
        </p:spPr>
      </p:pic>
      <p:sp>
        <p:nvSpPr>
          <p:cNvPr id="16" name="CuadroTexto 15"/>
          <p:cNvSpPr txBox="1"/>
          <p:nvPr/>
        </p:nvSpPr>
        <p:spPr>
          <a:xfrm>
            <a:off x="7020272" y="4817857"/>
            <a:ext cx="1224136"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Objetivo</a:t>
            </a:r>
          </a:p>
        </p:txBody>
      </p:sp>
      <p:pic>
        <p:nvPicPr>
          <p:cNvPr id="8" name="Imagen 7"/>
          <p:cNvPicPr>
            <a:picLocks noChangeAspect="1"/>
          </p:cNvPicPr>
          <p:nvPr/>
        </p:nvPicPr>
        <p:blipFill>
          <a:blip r:embed="rId6"/>
          <a:stretch>
            <a:fillRect/>
          </a:stretch>
        </p:blipFill>
        <p:spPr>
          <a:xfrm>
            <a:off x="6216537" y="5187188"/>
            <a:ext cx="2790110" cy="1569437"/>
          </a:xfrm>
          <a:prstGeom prst="rect">
            <a:avLst/>
          </a:prstGeom>
        </p:spPr>
      </p:pic>
    </p:spTree>
    <p:extLst>
      <p:ext uri="{BB962C8B-B14F-4D97-AF65-F5344CB8AC3E}">
        <p14:creationId xmlns:p14="http://schemas.microsoft.com/office/powerpoint/2010/main" val="5106571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80395" y="484637"/>
            <a:ext cx="3663119"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CONCEPTOS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CuadroTexto 12"/>
          <p:cNvSpPr txBox="1"/>
          <p:nvPr/>
        </p:nvSpPr>
        <p:spPr>
          <a:xfrm>
            <a:off x="899592" y="1790990"/>
            <a:ext cx="1224136" cy="369332"/>
          </a:xfrm>
          <a:prstGeom prst="rect">
            <a:avLst/>
          </a:prstGeom>
          <a:noFill/>
        </p:spPr>
        <p:txBody>
          <a:bodyPr wrap="square" rtlCol="0">
            <a:spAutoFit/>
          </a:bodyPr>
          <a:lstStyle/>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Foco (f)</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Imagen 4"/>
          <p:cNvPicPr>
            <a:picLocks noChangeAspect="1"/>
          </p:cNvPicPr>
          <p:nvPr/>
        </p:nvPicPr>
        <p:blipFill>
          <a:blip r:embed="rId2"/>
          <a:stretch>
            <a:fillRect/>
          </a:stretch>
        </p:blipFill>
        <p:spPr>
          <a:xfrm>
            <a:off x="1259632" y="2309949"/>
            <a:ext cx="6423493" cy="2103411"/>
          </a:xfrm>
          <a:prstGeom prst="rect">
            <a:avLst/>
          </a:prstGeom>
        </p:spPr>
      </p:pic>
      <p:sp>
        <p:nvSpPr>
          <p:cNvPr id="11" name="CuadroTexto 10"/>
          <p:cNvSpPr txBox="1"/>
          <p:nvPr/>
        </p:nvSpPr>
        <p:spPr>
          <a:xfrm>
            <a:off x="3203848" y="1790990"/>
            <a:ext cx="1728192"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Distancia Focal</a:t>
            </a:r>
          </a:p>
        </p:txBody>
      </p:sp>
      <p:sp>
        <p:nvSpPr>
          <p:cNvPr id="14" name="CuadroTexto 13"/>
          <p:cNvSpPr txBox="1"/>
          <p:nvPr/>
        </p:nvSpPr>
        <p:spPr>
          <a:xfrm>
            <a:off x="892642" y="4562987"/>
            <a:ext cx="2304256"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Aberración Óptica</a:t>
            </a:r>
          </a:p>
        </p:txBody>
      </p:sp>
      <p:pic>
        <p:nvPicPr>
          <p:cNvPr id="6" name="Imagen 5"/>
          <p:cNvPicPr>
            <a:picLocks noChangeAspect="1"/>
          </p:cNvPicPr>
          <p:nvPr/>
        </p:nvPicPr>
        <p:blipFill>
          <a:blip r:embed="rId3"/>
          <a:stretch>
            <a:fillRect/>
          </a:stretch>
        </p:blipFill>
        <p:spPr>
          <a:xfrm>
            <a:off x="625065" y="4932319"/>
            <a:ext cx="3401905" cy="1895448"/>
          </a:xfrm>
          <a:prstGeom prst="rect">
            <a:avLst/>
          </a:prstGeom>
        </p:spPr>
      </p:pic>
      <p:pic>
        <p:nvPicPr>
          <p:cNvPr id="7" name="Imagen 6"/>
          <p:cNvPicPr>
            <a:picLocks noChangeAspect="1"/>
          </p:cNvPicPr>
          <p:nvPr/>
        </p:nvPicPr>
        <p:blipFill>
          <a:blip r:embed="rId4"/>
          <a:stretch>
            <a:fillRect/>
          </a:stretch>
        </p:blipFill>
        <p:spPr>
          <a:xfrm>
            <a:off x="4932040" y="4926755"/>
            <a:ext cx="2160240" cy="1901011"/>
          </a:xfrm>
          <a:prstGeom prst="rect">
            <a:avLst/>
          </a:prstGeom>
        </p:spPr>
      </p:pic>
      <p:sp>
        <p:nvSpPr>
          <p:cNvPr id="8" name="Rectángulo 7"/>
          <p:cNvSpPr/>
          <p:nvPr/>
        </p:nvSpPr>
        <p:spPr>
          <a:xfrm>
            <a:off x="6012160" y="1625360"/>
            <a:ext cx="2130391" cy="646331"/>
          </a:xfrm>
          <a:prstGeom prst="rect">
            <a:avLst/>
          </a:prstGeom>
        </p:spPr>
        <p:txBody>
          <a:bodyPr wrap="none">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Apertura.</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Tamaño del objetivo</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494884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37219" y="484637"/>
            <a:ext cx="7949484"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PARTES DE UN TELESCOPIO</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Imagen 2"/>
          <p:cNvPicPr>
            <a:picLocks noChangeAspect="1"/>
          </p:cNvPicPr>
          <p:nvPr/>
        </p:nvPicPr>
        <p:blipFill>
          <a:blip r:embed="rId2"/>
          <a:stretch>
            <a:fillRect/>
          </a:stretch>
        </p:blipFill>
        <p:spPr>
          <a:xfrm>
            <a:off x="107504" y="2132856"/>
            <a:ext cx="4170040" cy="4170040"/>
          </a:xfrm>
          <a:prstGeom prst="rect">
            <a:avLst/>
          </a:prstGeom>
        </p:spPr>
      </p:pic>
      <p:pic>
        <p:nvPicPr>
          <p:cNvPr id="8" name="Imagen 7"/>
          <p:cNvPicPr>
            <a:picLocks noChangeAspect="1"/>
          </p:cNvPicPr>
          <p:nvPr/>
        </p:nvPicPr>
        <p:blipFill>
          <a:blip r:embed="rId3"/>
          <a:stretch>
            <a:fillRect/>
          </a:stretch>
        </p:blipFill>
        <p:spPr>
          <a:xfrm>
            <a:off x="4427984" y="2269686"/>
            <a:ext cx="4598715" cy="3896379"/>
          </a:xfrm>
          <a:prstGeom prst="rect">
            <a:avLst/>
          </a:prstGeom>
        </p:spPr>
      </p:pic>
    </p:spTree>
    <p:extLst>
      <p:ext uri="{BB962C8B-B14F-4D97-AF65-F5344CB8AC3E}">
        <p14:creationId xmlns:p14="http://schemas.microsoft.com/office/powerpoint/2010/main" val="3221508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11560" y="568367"/>
            <a:ext cx="7931118" cy="1754326"/>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FUNCIONAMIENTO DE UN TELESCOPIO</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2048444"/>
            <a:ext cx="2376264"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Reflexión y Refracción.</a:t>
            </a:r>
          </a:p>
        </p:txBody>
      </p:sp>
      <p:pic>
        <p:nvPicPr>
          <p:cNvPr id="5" name="Picture 2" descr="http://lh3.ggpht.com/_zhOYiiWGBiE/Srl3dN2xekI/AAAAAAAAAz8/I6wtDV2TyiI/telescopes.gif"/>
          <p:cNvPicPr>
            <a:picLocks noChangeAspect="1" noChangeArrowheads="1"/>
          </p:cNvPicPr>
          <p:nvPr/>
        </p:nvPicPr>
        <p:blipFill rotWithShape="1">
          <a:blip r:embed="rId2">
            <a:extLst>
              <a:ext uri="{28A0092B-C50C-407E-A947-70E740481C1C}">
                <a14:useLocalDpi xmlns:a14="http://schemas.microsoft.com/office/drawing/2010/main" val="0"/>
              </a:ext>
            </a:extLst>
          </a:blip>
          <a:srcRect l="3709" b="33040"/>
          <a:stretch/>
        </p:blipFill>
        <p:spPr bwMode="auto">
          <a:xfrm>
            <a:off x="107504" y="2465512"/>
            <a:ext cx="2592288" cy="259228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Imagen 5"/>
          <p:cNvPicPr>
            <a:picLocks noChangeAspect="1"/>
          </p:cNvPicPr>
          <p:nvPr/>
        </p:nvPicPr>
        <p:blipFill>
          <a:blip r:embed="rId3"/>
          <a:stretch>
            <a:fillRect/>
          </a:stretch>
        </p:blipFill>
        <p:spPr>
          <a:xfrm>
            <a:off x="2987824" y="2596953"/>
            <a:ext cx="3524250" cy="1295400"/>
          </a:xfrm>
          <a:prstGeom prst="rect">
            <a:avLst/>
          </a:prstGeom>
        </p:spPr>
      </p:pic>
      <p:sp>
        <p:nvSpPr>
          <p:cNvPr id="7" name="Rectángulo 6"/>
          <p:cNvSpPr/>
          <p:nvPr/>
        </p:nvSpPr>
        <p:spPr>
          <a:xfrm>
            <a:off x="3779912" y="2184607"/>
            <a:ext cx="1614416" cy="369332"/>
          </a:xfrm>
          <a:prstGeom prst="rect">
            <a:avLst/>
          </a:prstGeom>
        </p:spPr>
        <p:txBody>
          <a:bodyPr wrap="none">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Tipos de lentes</a:t>
            </a:r>
            <a:endParaRPr lang="es-CO" dirty="0"/>
          </a:p>
        </p:txBody>
      </p:sp>
      <p:pic>
        <p:nvPicPr>
          <p:cNvPr id="8" name="Imagen 7"/>
          <p:cNvPicPr>
            <a:picLocks noChangeAspect="1"/>
          </p:cNvPicPr>
          <p:nvPr/>
        </p:nvPicPr>
        <p:blipFill>
          <a:blip r:embed="rId4"/>
          <a:stretch>
            <a:fillRect/>
          </a:stretch>
        </p:blipFill>
        <p:spPr>
          <a:xfrm>
            <a:off x="3127647" y="4509120"/>
            <a:ext cx="2918946" cy="1992393"/>
          </a:xfrm>
          <a:prstGeom prst="rect">
            <a:avLst/>
          </a:prstGeom>
        </p:spPr>
      </p:pic>
      <p:sp>
        <p:nvSpPr>
          <p:cNvPr id="11" name="Rectángulo 10"/>
          <p:cNvSpPr/>
          <p:nvPr/>
        </p:nvSpPr>
        <p:spPr>
          <a:xfrm>
            <a:off x="3769911" y="4016070"/>
            <a:ext cx="1757212" cy="369332"/>
          </a:xfrm>
          <a:prstGeom prst="rect">
            <a:avLst/>
          </a:prstGeom>
        </p:spPr>
        <p:txBody>
          <a:bodyPr wrap="none">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Tipos de espejos</a:t>
            </a:r>
            <a:endParaRPr lang="es-CO" dirty="0"/>
          </a:p>
        </p:txBody>
      </p:sp>
      <p:pic>
        <p:nvPicPr>
          <p:cNvPr id="12" name="Imagen 11"/>
          <p:cNvPicPr>
            <a:picLocks noChangeAspect="1"/>
          </p:cNvPicPr>
          <p:nvPr/>
        </p:nvPicPr>
        <p:blipFill rotWithShape="1">
          <a:blip r:embed="rId5"/>
          <a:srcRect r="44821"/>
          <a:stretch/>
        </p:blipFill>
        <p:spPr>
          <a:xfrm>
            <a:off x="6800106" y="2910725"/>
            <a:ext cx="2074604" cy="3196790"/>
          </a:xfrm>
          <a:prstGeom prst="rect">
            <a:avLst/>
          </a:prstGeom>
        </p:spPr>
      </p:pic>
      <p:sp>
        <p:nvSpPr>
          <p:cNvPr id="13" name="Rectángulo 12"/>
          <p:cNvSpPr/>
          <p:nvPr/>
        </p:nvSpPr>
        <p:spPr>
          <a:xfrm>
            <a:off x="7274850" y="2322693"/>
            <a:ext cx="1125116" cy="369332"/>
          </a:xfrm>
          <a:prstGeom prst="rect">
            <a:avLst/>
          </a:prstGeom>
        </p:spPr>
        <p:txBody>
          <a:bodyPr wrap="none">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Curvatura</a:t>
            </a:r>
            <a:endParaRPr lang="es-CO" dirty="0"/>
          </a:p>
        </p:txBody>
      </p:sp>
      <p:pic>
        <p:nvPicPr>
          <p:cNvPr id="6146" name="Picture 2" descr="Resultado de imagen para REFRACCIÓN Y REFLEX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605" y="5088268"/>
            <a:ext cx="2150851" cy="1680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0744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18259" y="896443"/>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REFRACTORES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700808"/>
            <a:ext cx="7992888" cy="646331"/>
          </a:xfrm>
          <a:prstGeom prst="rect">
            <a:avLst/>
          </a:prstGeom>
          <a:noFill/>
        </p:spPr>
        <p:txBody>
          <a:bodyPr wrap="square" rtlCol="0">
            <a:spAutoFit/>
          </a:bodyPr>
          <a:lstStyle/>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os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lentes para formar la imagen de los objetos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celestes</a:t>
            </a:r>
          </a:p>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ente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objetivo y ocular. </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Imagen 3"/>
          <p:cNvPicPr>
            <a:picLocks noChangeAspect="1"/>
          </p:cNvPicPr>
          <p:nvPr/>
        </p:nvPicPr>
        <p:blipFill>
          <a:blip r:embed="rId2"/>
          <a:stretch>
            <a:fillRect/>
          </a:stretch>
        </p:blipFill>
        <p:spPr>
          <a:xfrm>
            <a:off x="1619672" y="2420888"/>
            <a:ext cx="5472608" cy="2165420"/>
          </a:xfrm>
          <a:prstGeom prst="rect">
            <a:avLst/>
          </a:prstGeom>
        </p:spPr>
      </p:pic>
      <p:pic>
        <p:nvPicPr>
          <p:cNvPr id="5" name="Imagen 4"/>
          <p:cNvPicPr>
            <a:picLocks noChangeAspect="1"/>
          </p:cNvPicPr>
          <p:nvPr/>
        </p:nvPicPr>
        <p:blipFill>
          <a:blip r:embed="rId3"/>
          <a:stretch>
            <a:fillRect/>
          </a:stretch>
        </p:blipFill>
        <p:spPr>
          <a:xfrm>
            <a:off x="1187624" y="4581128"/>
            <a:ext cx="6552728" cy="2257539"/>
          </a:xfrm>
          <a:prstGeom prst="rect">
            <a:avLst/>
          </a:prstGeom>
        </p:spPr>
      </p:pic>
    </p:spTree>
    <p:extLst>
      <p:ext uri="{BB962C8B-B14F-4D97-AF65-F5344CB8AC3E}">
        <p14:creationId xmlns:p14="http://schemas.microsoft.com/office/powerpoint/2010/main" val="25515566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fraktor.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563345"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426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79712" y="3356992"/>
            <a:ext cx="5112568" cy="2211462"/>
          </a:xfrm>
          <a:prstGeom prst="rect">
            <a:avLst/>
          </a:prstGeom>
        </p:spPr>
      </p:pic>
      <p:pic>
        <p:nvPicPr>
          <p:cNvPr id="9218"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789" y="332656"/>
            <a:ext cx="3504389" cy="262829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923928" y="6021288"/>
            <a:ext cx="1368152"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Ver video.</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779220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692696"/>
            <a:ext cx="9180512"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REFRACTORES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Text Box 3"/>
          <p:cNvSpPr txBox="1">
            <a:spLocks noChangeArrowheads="1"/>
          </p:cNvSpPr>
          <p:nvPr/>
        </p:nvSpPr>
        <p:spPr bwMode="auto">
          <a:xfrm>
            <a:off x="251520" y="2780928"/>
            <a:ext cx="4680520" cy="37548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eaLnBrk="0" hangingPunct="0">
              <a:spcAft>
                <a:spcPts val="1413"/>
              </a:spcAft>
              <a:buClr>
                <a:srgbClr val="000000"/>
              </a:buClr>
              <a:buSzPct val="128000"/>
              <a:buFont typeface="StarBats" charset="0"/>
              <a:buNone/>
            </a:pP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VENTAJAS</a:t>
            </a:r>
          </a:p>
          <a:p>
            <a:pPr eaLnBrk="0" hangingPunct="0">
              <a:spcAft>
                <a:spcPts val="1413"/>
              </a:spcAft>
              <a:buClr>
                <a:srgbClr val="000000"/>
              </a:buClr>
              <a:buSzPct val="128000"/>
              <a:buFont typeface="StarBats" charset="0"/>
              <a:buNone/>
            </a:pPr>
            <a:r>
              <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Hay </a:t>
            </a:r>
            <a:r>
              <a:rPr lang="es-CO"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lentes de cualquier focal pero aumenta mucho el tamaño del </a:t>
            </a:r>
            <a:r>
              <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telescopio</a:t>
            </a:r>
          </a:p>
          <a:p>
            <a:pPr eaLnBrk="0" hangingPunct="0">
              <a:spcAft>
                <a:spcPts val="1413"/>
              </a:spcAft>
              <a:buClr>
                <a:srgbClr val="000000"/>
              </a:buClr>
              <a:buSzPct val="128000"/>
              <a:buFont typeface="StarBats" charset="0"/>
              <a:buNone/>
            </a:pPr>
            <a:r>
              <a:rPr lang="en-GB"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Buena respuesta térmica</a:t>
            </a:r>
            <a:endParaRPr lang="en-GB"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eaLnBrk="0" hangingPunct="0">
              <a:spcAft>
                <a:spcPts val="1413"/>
              </a:spcAft>
              <a:buClr>
                <a:srgbClr val="000000"/>
              </a:buClr>
              <a:buSzPct val="128000"/>
              <a:buFont typeface="StarBats" charset="0"/>
              <a:buNone/>
            </a:pPr>
            <a:r>
              <a:rPr lang="en-GB"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No </a:t>
            </a:r>
            <a:r>
              <a:rPr lang="en-GB"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requieren alto </a:t>
            </a:r>
            <a:r>
              <a:rPr lang="en-GB"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mantenimiento</a:t>
            </a:r>
            <a:endParaRPr lang="en-GB"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eaLnBrk="0" hangingPunct="0">
              <a:spcAft>
                <a:spcPts val="1413"/>
              </a:spcAft>
              <a:buClr>
                <a:srgbClr val="000000"/>
              </a:buClr>
              <a:buSzPct val="128000"/>
              <a:buFont typeface="StarBats" charset="0"/>
              <a:buNone/>
            </a:pPr>
            <a:r>
              <a:rPr lang="es-ES"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a:t>
            </a:r>
            <a:r>
              <a:rPr lang="en-GB"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u observación horizontal es </a:t>
            </a:r>
            <a:r>
              <a:rPr lang="en-GB"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adecuada</a:t>
            </a:r>
            <a:endParaRPr lang="en-GB"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eaLnBrk="0" hangingPunct="0">
              <a:spcAft>
                <a:spcPts val="1413"/>
              </a:spcAft>
              <a:buClr>
                <a:srgbClr val="000000"/>
              </a:buClr>
              <a:buSzPct val="128000"/>
              <a:buFont typeface="StarBats" charset="0"/>
              <a:buNone/>
            </a:pPr>
            <a:r>
              <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Crecen </a:t>
            </a:r>
            <a:r>
              <a:rPr lang="es-CO"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 obstrucción </a:t>
            </a:r>
            <a:r>
              <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central. Esto </a:t>
            </a:r>
            <a:r>
              <a:rPr lang="es-CO"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hace que las imágenes sean mas </a:t>
            </a:r>
            <a:r>
              <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nítidas, </a:t>
            </a:r>
            <a:r>
              <a:rPr lang="es-CO"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donde los detalles mas finos son los mas apreciados.</a:t>
            </a:r>
          </a:p>
          <a:p>
            <a:pPr lvl="1" eaLnBrk="0" hangingPunct="0">
              <a:spcAft>
                <a:spcPts val="1413"/>
              </a:spcAft>
              <a:buClr>
                <a:srgbClr val="008000"/>
              </a:buClr>
              <a:buSzPct val="128000"/>
            </a:pPr>
            <a:endParaRPr lang="es-E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Imagen 3"/>
          <p:cNvPicPr>
            <a:picLocks noChangeAspect="1"/>
          </p:cNvPicPr>
          <p:nvPr/>
        </p:nvPicPr>
        <p:blipFill>
          <a:blip r:embed="rId2"/>
          <a:stretch>
            <a:fillRect/>
          </a:stretch>
        </p:blipFill>
        <p:spPr>
          <a:xfrm>
            <a:off x="4932040" y="4005064"/>
            <a:ext cx="4037462" cy="2686748"/>
          </a:xfrm>
          <a:prstGeom prst="rect">
            <a:avLst/>
          </a:prstGeom>
        </p:spPr>
      </p:pic>
      <p:pic>
        <p:nvPicPr>
          <p:cNvPr id="8" name="Imagen 7"/>
          <p:cNvPicPr>
            <a:picLocks noChangeAspect="1"/>
          </p:cNvPicPr>
          <p:nvPr/>
        </p:nvPicPr>
        <p:blipFill>
          <a:blip r:embed="rId3"/>
          <a:stretch>
            <a:fillRect/>
          </a:stretch>
        </p:blipFill>
        <p:spPr>
          <a:xfrm>
            <a:off x="5403463" y="1412776"/>
            <a:ext cx="3048000" cy="2381250"/>
          </a:xfrm>
          <a:prstGeom prst="rect">
            <a:avLst/>
          </a:prstGeom>
        </p:spPr>
      </p:pic>
    </p:spTree>
    <p:extLst>
      <p:ext uri="{BB962C8B-B14F-4D97-AF65-F5344CB8AC3E}">
        <p14:creationId xmlns:p14="http://schemas.microsoft.com/office/powerpoint/2010/main" val="732735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5400" y="28600"/>
            <a:ext cx="9252520"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REFRACTORES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Text Box 3"/>
          <p:cNvSpPr txBox="1">
            <a:spLocks noChangeArrowheads="1"/>
          </p:cNvSpPr>
          <p:nvPr/>
        </p:nvSpPr>
        <p:spPr bwMode="auto">
          <a:xfrm>
            <a:off x="251520" y="2204864"/>
            <a:ext cx="5697651" cy="26622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eaLnBrk="0" hangingPunct="0">
              <a:spcAft>
                <a:spcPts val="1413"/>
              </a:spcAft>
              <a:buClr>
                <a:srgbClr val="000000"/>
              </a:buClr>
              <a:buSzPct val="128000"/>
              <a:buFont typeface="StarBats" charset="0"/>
              <a:buNone/>
            </a:pPr>
            <a:r>
              <a:rPr lang="es-CO"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DESVENTAJAS</a:t>
            </a:r>
          </a:p>
          <a:p>
            <a:pPr eaLnBrk="0" hangingPunct="0">
              <a:spcAft>
                <a:spcPts val="1413"/>
              </a:spcAft>
              <a:buClr>
                <a:srgbClr val="000000"/>
              </a:buClr>
              <a:buSzPct val="128000"/>
              <a:buFont typeface="StarBats" charset="0"/>
              <a:buNone/>
            </a:pPr>
            <a:r>
              <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La </a:t>
            </a:r>
            <a:r>
              <a:rPr lang="es-CO"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luz que pasa por las lentes  sufre dispersión </a:t>
            </a:r>
            <a:r>
              <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hay </a:t>
            </a:r>
            <a:r>
              <a:rPr lang="es-CO"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pérdidas adicionales de luz.   </a:t>
            </a:r>
            <a:endPar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eaLnBrk="0" hangingPunct="0">
              <a:spcAft>
                <a:spcPts val="1413"/>
              </a:spcAft>
              <a:buClr>
                <a:srgbClr val="000000"/>
              </a:buClr>
              <a:buSzPct val="128000"/>
              <a:buFont typeface="StarBats" charset="0"/>
              <a:buNone/>
            </a:pPr>
            <a:r>
              <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Los </a:t>
            </a:r>
            <a:r>
              <a:rPr lang="es-CO"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vidrios ordinarios no transmiten la luz Ultravioleta, limitando las observaciones en longitudes de onda cortas.   </a:t>
            </a:r>
            <a:endPar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eaLnBrk="0" hangingPunct="0">
              <a:spcAft>
                <a:spcPts val="1413"/>
              </a:spcAft>
              <a:buClr>
                <a:srgbClr val="000000"/>
              </a:buClr>
              <a:buSzPct val="128000"/>
              <a:buFont typeface="StarBats" charset="0"/>
              <a:buNone/>
            </a:pPr>
            <a:r>
              <a:rPr lang="es-CO" sz="1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Las </a:t>
            </a:r>
            <a:r>
              <a:rPr lang="es-CO"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dimensiones de los refractores están limitadas por el peso de las lentes, las cuales pueden provocar grandes distorsiones en las imágenes. </a:t>
            </a:r>
            <a:endParaRPr lang="es-E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Imagen 3"/>
          <p:cNvPicPr>
            <a:picLocks noChangeAspect="1"/>
          </p:cNvPicPr>
          <p:nvPr/>
        </p:nvPicPr>
        <p:blipFill>
          <a:blip r:embed="rId2"/>
          <a:stretch>
            <a:fillRect/>
          </a:stretch>
        </p:blipFill>
        <p:spPr>
          <a:xfrm>
            <a:off x="5949171" y="951930"/>
            <a:ext cx="3158780" cy="5615608"/>
          </a:xfrm>
          <a:prstGeom prst="rect">
            <a:avLst/>
          </a:prstGeom>
        </p:spPr>
      </p:pic>
    </p:spTree>
    <p:extLst>
      <p:ext uri="{BB962C8B-B14F-4D97-AF65-F5344CB8AC3E}">
        <p14:creationId xmlns:p14="http://schemas.microsoft.com/office/powerpoint/2010/main" val="13722116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016466" y="692696"/>
            <a:ext cx="5610447"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ALGO DE HISTORIA</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4082694" y="1671060"/>
            <a:ext cx="1467669"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Aristófanes</a:t>
            </a:r>
          </a:p>
        </p:txBody>
      </p:sp>
      <p:pic>
        <p:nvPicPr>
          <p:cNvPr id="5" name="Imagen 4"/>
          <p:cNvPicPr>
            <a:picLocks noChangeAspect="1"/>
          </p:cNvPicPr>
          <p:nvPr/>
        </p:nvPicPr>
        <p:blipFill>
          <a:blip r:embed="rId2"/>
          <a:stretch>
            <a:fillRect/>
          </a:stretch>
        </p:blipFill>
        <p:spPr>
          <a:xfrm>
            <a:off x="53398" y="1844824"/>
            <a:ext cx="2358362" cy="3146851"/>
          </a:xfrm>
          <a:prstGeom prst="rect">
            <a:avLst/>
          </a:prstGeom>
        </p:spPr>
      </p:pic>
      <p:pic>
        <p:nvPicPr>
          <p:cNvPr id="6" name="Imagen 5"/>
          <p:cNvPicPr>
            <a:picLocks noChangeAspect="1"/>
          </p:cNvPicPr>
          <p:nvPr/>
        </p:nvPicPr>
        <p:blipFill>
          <a:blip r:embed="rId3"/>
          <a:stretch>
            <a:fillRect/>
          </a:stretch>
        </p:blipFill>
        <p:spPr>
          <a:xfrm>
            <a:off x="53398" y="5355017"/>
            <a:ext cx="2358362" cy="1358581"/>
          </a:xfrm>
          <a:prstGeom prst="rect">
            <a:avLst/>
          </a:prstGeom>
        </p:spPr>
      </p:pic>
      <p:sp>
        <p:nvSpPr>
          <p:cNvPr id="7" name="Rectángulo 6"/>
          <p:cNvSpPr/>
          <p:nvPr/>
        </p:nvSpPr>
        <p:spPr>
          <a:xfrm>
            <a:off x="375287" y="4991675"/>
            <a:ext cx="855812" cy="369332"/>
          </a:xfrm>
          <a:prstGeom prst="rect">
            <a:avLst/>
          </a:prstGeom>
        </p:spPr>
        <p:txBody>
          <a:bodyPr wrap="none">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Nínive.</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8" name="Imagen 7"/>
          <p:cNvPicPr>
            <a:picLocks noChangeAspect="1"/>
          </p:cNvPicPr>
          <p:nvPr/>
        </p:nvPicPr>
        <p:blipFill>
          <a:blip r:embed="rId4"/>
          <a:stretch>
            <a:fillRect/>
          </a:stretch>
        </p:blipFill>
        <p:spPr>
          <a:xfrm>
            <a:off x="2777653" y="2095427"/>
            <a:ext cx="1732195" cy="2485701"/>
          </a:xfrm>
          <a:prstGeom prst="rect">
            <a:avLst/>
          </a:prstGeom>
        </p:spPr>
      </p:pic>
      <p:sp>
        <p:nvSpPr>
          <p:cNvPr id="10" name="Rectángulo 9"/>
          <p:cNvSpPr/>
          <p:nvPr/>
        </p:nvSpPr>
        <p:spPr>
          <a:xfrm>
            <a:off x="0" y="1835554"/>
            <a:ext cx="2411760" cy="487804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2777653" y="1671060"/>
            <a:ext cx="4077752" cy="2910068"/>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p:cNvPicPr>
            <a:picLocks noChangeAspect="1"/>
          </p:cNvPicPr>
          <p:nvPr/>
        </p:nvPicPr>
        <p:blipFill>
          <a:blip r:embed="rId5"/>
          <a:stretch>
            <a:fillRect/>
          </a:stretch>
        </p:blipFill>
        <p:spPr>
          <a:xfrm>
            <a:off x="2829725" y="5030440"/>
            <a:ext cx="1913209" cy="1701675"/>
          </a:xfrm>
          <a:prstGeom prst="rect">
            <a:avLst/>
          </a:prstGeom>
        </p:spPr>
      </p:pic>
      <p:pic>
        <p:nvPicPr>
          <p:cNvPr id="15" name="Imagen 14"/>
          <p:cNvPicPr>
            <a:picLocks noChangeAspect="1"/>
          </p:cNvPicPr>
          <p:nvPr/>
        </p:nvPicPr>
        <p:blipFill>
          <a:blip r:embed="rId6"/>
          <a:stretch>
            <a:fillRect/>
          </a:stretch>
        </p:blipFill>
        <p:spPr>
          <a:xfrm>
            <a:off x="4932040" y="5030441"/>
            <a:ext cx="2555231" cy="1701675"/>
          </a:xfrm>
          <a:prstGeom prst="rect">
            <a:avLst/>
          </a:prstGeom>
        </p:spPr>
      </p:pic>
      <p:sp>
        <p:nvSpPr>
          <p:cNvPr id="16" name="CuadroTexto 15"/>
          <p:cNvSpPr txBox="1"/>
          <p:nvPr/>
        </p:nvSpPr>
        <p:spPr>
          <a:xfrm>
            <a:off x="4309448" y="4715852"/>
            <a:ext cx="1467669" cy="369332"/>
          </a:xfrm>
          <a:prstGeom prst="rect">
            <a:avLst/>
          </a:prstGeom>
          <a:noFill/>
        </p:spPr>
        <p:txBody>
          <a:bodyPr wrap="square" rtlCol="0">
            <a:spAutoFit/>
          </a:bodyPr>
          <a:lstStyle/>
          <a:p>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Alhazen</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Rectángulo 16"/>
          <p:cNvSpPr/>
          <p:nvPr/>
        </p:nvSpPr>
        <p:spPr>
          <a:xfrm>
            <a:off x="2817697" y="4725143"/>
            <a:ext cx="4669573" cy="2005619"/>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8" name="Imagen 17"/>
          <p:cNvPicPr>
            <a:picLocks noChangeAspect="1"/>
          </p:cNvPicPr>
          <p:nvPr/>
        </p:nvPicPr>
        <p:blipFill>
          <a:blip r:embed="rId7"/>
          <a:stretch>
            <a:fillRect/>
          </a:stretch>
        </p:blipFill>
        <p:spPr>
          <a:xfrm>
            <a:off x="7103382" y="2250894"/>
            <a:ext cx="1985186" cy="1839381"/>
          </a:xfrm>
          <a:prstGeom prst="rect">
            <a:avLst/>
          </a:prstGeom>
        </p:spPr>
      </p:pic>
      <p:sp>
        <p:nvSpPr>
          <p:cNvPr id="21" name="Rectángulo 20"/>
          <p:cNvSpPr/>
          <p:nvPr/>
        </p:nvSpPr>
        <p:spPr>
          <a:xfrm>
            <a:off x="7103381" y="1835554"/>
            <a:ext cx="2017653" cy="225472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CuadroTexto 21"/>
          <p:cNvSpPr txBox="1"/>
          <p:nvPr/>
        </p:nvSpPr>
        <p:spPr>
          <a:xfrm>
            <a:off x="7184937" y="1876917"/>
            <a:ext cx="1851559"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Piedras para leer</a:t>
            </a:r>
          </a:p>
        </p:txBody>
      </p:sp>
      <p:pic>
        <p:nvPicPr>
          <p:cNvPr id="1026" name="Picture 2"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0589" y="2095427"/>
            <a:ext cx="2315857" cy="246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3791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9592" y="548680"/>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REFLECTORES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107504" y="1559953"/>
            <a:ext cx="5544616" cy="3139321"/>
          </a:xfrm>
          <a:prstGeom prst="rect">
            <a:avLst/>
          </a:prstGeom>
          <a:noFill/>
        </p:spPr>
        <p:txBody>
          <a:bodyPr wrap="square" rtlCol="0">
            <a:spAutoFit/>
          </a:bodyPr>
          <a:lstStyle/>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Se basan en el principio de reflexión de la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luz</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Utilizan espejos, recubiertos por una delgada capa de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aluminio</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Normalmente los espejos son parabólicos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cualquier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rayo que llega a la superficie del espejo se refleja al mismo punto (F). </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Defectos en su superficie causan aberración esférica (Hubble)</a:t>
            </a:r>
          </a:p>
        </p:txBody>
      </p:sp>
      <p:pic>
        <p:nvPicPr>
          <p:cNvPr id="6" name="Imagen 5"/>
          <p:cNvPicPr>
            <a:picLocks noChangeAspect="1"/>
          </p:cNvPicPr>
          <p:nvPr/>
        </p:nvPicPr>
        <p:blipFill>
          <a:blip r:embed="rId2"/>
          <a:stretch>
            <a:fillRect/>
          </a:stretch>
        </p:blipFill>
        <p:spPr>
          <a:xfrm>
            <a:off x="323527" y="4699274"/>
            <a:ext cx="4144037" cy="2008640"/>
          </a:xfrm>
          <a:prstGeom prst="rect">
            <a:avLst/>
          </a:prstGeom>
        </p:spPr>
      </p:pic>
      <p:pic>
        <p:nvPicPr>
          <p:cNvPr id="4" name="Imagen 3"/>
          <p:cNvPicPr>
            <a:picLocks noChangeAspect="1"/>
          </p:cNvPicPr>
          <p:nvPr/>
        </p:nvPicPr>
        <p:blipFill>
          <a:blip r:embed="rId3"/>
          <a:stretch>
            <a:fillRect/>
          </a:stretch>
        </p:blipFill>
        <p:spPr>
          <a:xfrm>
            <a:off x="5796136" y="1340768"/>
            <a:ext cx="3195179" cy="5449403"/>
          </a:xfrm>
          <a:prstGeom prst="rect">
            <a:avLst/>
          </a:prstGeom>
        </p:spPr>
      </p:pic>
    </p:spTree>
    <p:extLst>
      <p:ext uri="{BB962C8B-B14F-4D97-AF65-F5344CB8AC3E}">
        <p14:creationId xmlns:p14="http://schemas.microsoft.com/office/powerpoint/2010/main" val="40207093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273098" y="4077072"/>
            <a:ext cx="2717335" cy="2305050"/>
          </a:xfrm>
          <a:prstGeom prst="rect">
            <a:avLst/>
          </a:prstGeom>
        </p:spPr>
      </p:pic>
      <p:pic>
        <p:nvPicPr>
          <p:cNvPr id="5" name="Imagen 4"/>
          <p:cNvPicPr>
            <a:picLocks noChangeAspect="1"/>
          </p:cNvPicPr>
          <p:nvPr/>
        </p:nvPicPr>
        <p:blipFill>
          <a:blip r:embed="rId3"/>
          <a:stretch>
            <a:fillRect/>
          </a:stretch>
        </p:blipFill>
        <p:spPr>
          <a:xfrm>
            <a:off x="251520" y="127868"/>
            <a:ext cx="2411760" cy="1808820"/>
          </a:xfrm>
          <a:prstGeom prst="rect">
            <a:avLst/>
          </a:prstGeom>
        </p:spPr>
      </p:pic>
      <p:pic>
        <p:nvPicPr>
          <p:cNvPr id="6" name="Imagen 5"/>
          <p:cNvPicPr>
            <a:picLocks noChangeAspect="1"/>
          </p:cNvPicPr>
          <p:nvPr/>
        </p:nvPicPr>
        <p:blipFill>
          <a:blip r:embed="rId4"/>
          <a:stretch>
            <a:fillRect/>
          </a:stretch>
        </p:blipFill>
        <p:spPr>
          <a:xfrm>
            <a:off x="251520" y="4077072"/>
            <a:ext cx="5791200" cy="2305050"/>
          </a:xfrm>
          <a:prstGeom prst="rect">
            <a:avLst/>
          </a:prstGeom>
        </p:spPr>
      </p:pic>
      <p:pic>
        <p:nvPicPr>
          <p:cNvPr id="7" name="Imagen 6"/>
          <p:cNvPicPr>
            <a:picLocks noChangeAspect="1"/>
          </p:cNvPicPr>
          <p:nvPr/>
        </p:nvPicPr>
        <p:blipFill>
          <a:blip r:embed="rId5"/>
          <a:stretch>
            <a:fillRect/>
          </a:stretch>
        </p:blipFill>
        <p:spPr>
          <a:xfrm>
            <a:off x="3275856" y="106983"/>
            <a:ext cx="2678240" cy="2008680"/>
          </a:xfrm>
          <a:prstGeom prst="rect">
            <a:avLst/>
          </a:prstGeom>
        </p:spPr>
      </p:pic>
      <p:pic>
        <p:nvPicPr>
          <p:cNvPr id="8" name="Imagen 7"/>
          <p:cNvPicPr>
            <a:picLocks noChangeAspect="1"/>
          </p:cNvPicPr>
          <p:nvPr/>
        </p:nvPicPr>
        <p:blipFill>
          <a:blip r:embed="rId6"/>
          <a:stretch>
            <a:fillRect/>
          </a:stretch>
        </p:blipFill>
        <p:spPr>
          <a:xfrm>
            <a:off x="5938567" y="97855"/>
            <a:ext cx="2999656" cy="2249742"/>
          </a:xfrm>
          <a:prstGeom prst="rect">
            <a:avLst/>
          </a:prstGeom>
        </p:spPr>
      </p:pic>
      <p:pic>
        <p:nvPicPr>
          <p:cNvPr id="9" name="Imagen 8"/>
          <p:cNvPicPr>
            <a:picLocks noChangeAspect="1"/>
          </p:cNvPicPr>
          <p:nvPr/>
        </p:nvPicPr>
        <p:blipFill>
          <a:blip r:embed="rId7"/>
          <a:stretch>
            <a:fillRect/>
          </a:stretch>
        </p:blipFill>
        <p:spPr>
          <a:xfrm>
            <a:off x="50776" y="2162933"/>
            <a:ext cx="3096344" cy="2322258"/>
          </a:xfrm>
          <a:prstGeom prst="rect">
            <a:avLst/>
          </a:prstGeom>
        </p:spPr>
      </p:pic>
    </p:spTree>
    <p:extLst>
      <p:ext uri="{BB962C8B-B14F-4D97-AF65-F5344CB8AC3E}">
        <p14:creationId xmlns:p14="http://schemas.microsoft.com/office/powerpoint/2010/main" val="1923894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9592" y="548680"/>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REFLECTORES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251520" y="1628800"/>
            <a:ext cx="8280920" cy="1754326"/>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VENTAJAS:</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óptica no suele ser excesivamente cara, por lo que se puede disponer de aberturas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grandes 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precios razonables</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En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los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Cassegrain</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la existencia del espejo secundario hiperbolizado consigue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aumentar la longitud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focal y con ello el poder de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resolución.</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Imagen 3"/>
          <p:cNvPicPr>
            <a:picLocks noChangeAspect="1"/>
          </p:cNvPicPr>
          <p:nvPr/>
        </p:nvPicPr>
        <p:blipFill>
          <a:blip r:embed="rId2"/>
          <a:stretch>
            <a:fillRect/>
          </a:stretch>
        </p:blipFill>
        <p:spPr>
          <a:xfrm>
            <a:off x="179512" y="3546131"/>
            <a:ext cx="3208769" cy="3208769"/>
          </a:xfrm>
          <a:prstGeom prst="rect">
            <a:avLst/>
          </a:prstGeom>
        </p:spPr>
      </p:pic>
      <p:pic>
        <p:nvPicPr>
          <p:cNvPr id="7" name="Imagen 6"/>
          <p:cNvPicPr>
            <a:picLocks noChangeAspect="1"/>
          </p:cNvPicPr>
          <p:nvPr/>
        </p:nvPicPr>
        <p:blipFill>
          <a:blip r:embed="rId3"/>
          <a:stretch>
            <a:fillRect/>
          </a:stretch>
        </p:blipFill>
        <p:spPr>
          <a:xfrm>
            <a:off x="4067944" y="3717032"/>
            <a:ext cx="4564327" cy="2736881"/>
          </a:xfrm>
          <a:prstGeom prst="rect">
            <a:avLst/>
          </a:prstGeom>
        </p:spPr>
      </p:pic>
    </p:spTree>
    <p:extLst>
      <p:ext uri="{BB962C8B-B14F-4D97-AF65-F5344CB8AC3E}">
        <p14:creationId xmlns:p14="http://schemas.microsoft.com/office/powerpoint/2010/main" val="27318808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9592" y="548680"/>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REFLECTORES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412776"/>
            <a:ext cx="8820472" cy="1754326"/>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DESVENTAJAS</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obstrucción de la luz causada por el espejo secundario redunda en una ligera pérdida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 calidad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en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imagen, problema que puede llegar a ser importante en los reflectores de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focal muy corta.</a:t>
            </a:r>
          </a:p>
          <a:p>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Es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necesario realizar operaciones de mantenimiento y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ajuste.</a:t>
            </a:r>
          </a:p>
        </p:txBody>
      </p:sp>
      <p:pic>
        <p:nvPicPr>
          <p:cNvPr id="5122" name="Picture 2" descr="Resultado de imagen para reflector telesc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480509"/>
            <a:ext cx="4152900" cy="32099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4476428" y="3717032"/>
            <a:ext cx="4619625" cy="2886075"/>
          </a:xfrm>
          <a:prstGeom prst="rect">
            <a:avLst/>
          </a:prstGeom>
        </p:spPr>
      </p:pic>
    </p:spTree>
    <p:extLst>
      <p:ext uri="{BB962C8B-B14F-4D97-AF65-F5344CB8AC3E}">
        <p14:creationId xmlns:p14="http://schemas.microsoft.com/office/powerpoint/2010/main" val="19986063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1754326"/>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REFLECTORES CASSEGRAIN</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819773"/>
            <a:ext cx="8640960" cy="2862322"/>
          </a:xfrm>
          <a:prstGeom prst="rect">
            <a:avLst/>
          </a:prstGeom>
          <a:noFill/>
        </p:spPr>
        <p:txBody>
          <a:bodyPr wrap="square" rtlCol="0">
            <a:spAutoFit/>
          </a:bodyPr>
          <a:lstStyle/>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espejo plano secundario es sustituido por un espejo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convexo.</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El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espejo primario es de tipo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paraboloide</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Tienen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distancias focales largas en tubos de muy corta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longitud.</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Generalmente ofrecen una calidad y precisión óptica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además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 ser idóneos para la fotografía y otros tipos de análisis más complejos.</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Por su elaborada óptica y precisión mecánica estos instrumentos son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costosos. </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218" name="Picture 2" descr="Resultado de imagen para CASSEG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801" y="4509120"/>
            <a:ext cx="3989620" cy="159584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4368389"/>
            <a:ext cx="4427984" cy="2489611"/>
          </a:xfrm>
          <a:prstGeom prst="rect">
            <a:avLst/>
          </a:prstGeom>
        </p:spPr>
      </p:pic>
    </p:spTree>
    <p:extLst>
      <p:ext uri="{BB962C8B-B14F-4D97-AF65-F5344CB8AC3E}">
        <p14:creationId xmlns:p14="http://schemas.microsoft.com/office/powerpoint/2010/main" val="125447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1754326"/>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REFLECTORES CASSEGRAIN</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0" y="1819773"/>
            <a:ext cx="5796136" cy="5078313"/>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VENTAJAS</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Otros materiales especiales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Zerodur</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luz reflejada no se dispersa en sus colores al reflejarse en el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espejo</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Refleja por igual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todos los colores (longitudes de onda) a diferencia de la refracción de la luz en la que,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por ejemplo</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deja pasar un 85- 90% de la luz amarillo- verdosa, pero apenas si refracta la luz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azulviolácea</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El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límite en su abertura prácticamente viene determinada por la disponibilidad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económica.</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Se puede utilizar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para el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estudio del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Cielo Profundo, como las galaxias, nebulosas, cúmulos de estrellas,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quásars</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posición que adoptamos a la hora de la observación es mucho más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cómoda.</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6146" name="Picture 2" descr="Resultado de imagen para Zerod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941168"/>
            <a:ext cx="3302149" cy="184096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5957575" y="1909399"/>
            <a:ext cx="2915816" cy="2915816"/>
          </a:xfrm>
          <a:prstGeom prst="rect">
            <a:avLst/>
          </a:prstGeom>
        </p:spPr>
      </p:pic>
    </p:spTree>
    <p:extLst>
      <p:ext uri="{BB962C8B-B14F-4D97-AF65-F5344CB8AC3E}">
        <p14:creationId xmlns:p14="http://schemas.microsoft.com/office/powerpoint/2010/main" val="27294601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1754326"/>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REFLECTORES CASSEGRAIN</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1" y="1340768"/>
            <a:ext cx="7161736" cy="5632311"/>
          </a:xfrm>
          <a:prstGeom prst="rect">
            <a:avLst/>
          </a:prstGeom>
          <a:noFill/>
        </p:spPr>
        <p:txBody>
          <a:bodyPr wrap="square" rtlCol="0">
            <a:spAutoFit/>
          </a:bodyPr>
          <a:lstStyle/>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DESVENTAJAS</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calidad de la imagen suele ser peor a las que ofrece el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refractor.</a:t>
            </a: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-Turbulencia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del aire dentro del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tubo.</a:t>
            </a: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Deformaciones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del espejo debido a diferencias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 temperatura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entre la parte interna y externa del espejo en los primeros minutos de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observación.</a:t>
            </a: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-Obstrucción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 la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luz producida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por la araña y el espejo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secundario.</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cabo de los años es necesario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aluminizar</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el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espejo.</a:t>
            </a:r>
          </a:p>
          <a:p>
            <a:pPr algn="just"/>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Por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cierto, ni el primario ni el secundario deben ser tocados con nuestros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dedos.</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Son sensibles a los golpes y a los movimientos bruscos y los espejos pueden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desalinearse, aunque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pueden volverse a alinear antes de la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observación.</a:t>
            </a:r>
          </a:p>
          <a:p>
            <a:pPr algn="just"/>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En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los Newton se ha de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alinear correctamente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el espejo primario y en los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Cassegrain</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se ha de alinear el secundario. </a:t>
            </a:r>
          </a:p>
        </p:txBody>
      </p:sp>
      <p:pic>
        <p:nvPicPr>
          <p:cNvPr id="4" name="Imagen 3"/>
          <p:cNvPicPr>
            <a:picLocks noChangeAspect="1"/>
          </p:cNvPicPr>
          <p:nvPr/>
        </p:nvPicPr>
        <p:blipFill>
          <a:blip r:embed="rId2"/>
          <a:stretch>
            <a:fillRect/>
          </a:stretch>
        </p:blipFill>
        <p:spPr>
          <a:xfrm>
            <a:off x="7092280" y="3065465"/>
            <a:ext cx="2051720" cy="1436204"/>
          </a:xfrm>
          <a:prstGeom prst="rect">
            <a:avLst/>
          </a:prstGeom>
        </p:spPr>
      </p:pic>
      <p:pic>
        <p:nvPicPr>
          <p:cNvPr id="6" name="Imagen 5"/>
          <p:cNvPicPr>
            <a:picLocks noChangeAspect="1"/>
          </p:cNvPicPr>
          <p:nvPr/>
        </p:nvPicPr>
        <p:blipFill>
          <a:blip r:embed="rId3"/>
          <a:stretch>
            <a:fillRect/>
          </a:stretch>
        </p:blipFill>
        <p:spPr>
          <a:xfrm>
            <a:off x="6769293" y="1124744"/>
            <a:ext cx="2374707" cy="1345801"/>
          </a:xfrm>
          <a:prstGeom prst="rect">
            <a:avLst/>
          </a:prstGeom>
        </p:spPr>
      </p:pic>
      <p:pic>
        <p:nvPicPr>
          <p:cNvPr id="7" name="Imagen 6"/>
          <p:cNvPicPr>
            <a:picLocks noChangeAspect="1"/>
          </p:cNvPicPr>
          <p:nvPr/>
        </p:nvPicPr>
        <p:blipFill>
          <a:blip r:embed="rId4"/>
          <a:stretch>
            <a:fillRect/>
          </a:stretch>
        </p:blipFill>
        <p:spPr>
          <a:xfrm>
            <a:off x="7127008" y="4768336"/>
            <a:ext cx="1982263" cy="1484784"/>
          </a:xfrm>
          <a:prstGeom prst="rect">
            <a:avLst/>
          </a:prstGeom>
        </p:spPr>
      </p:pic>
    </p:spTree>
    <p:extLst>
      <p:ext uri="{BB962C8B-B14F-4D97-AF65-F5344CB8AC3E}">
        <p14:creationId xmlns:p14="http://schemas.microsoft.com/office/powerpoint/2010/main" val="30083297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1754326"/>
          </a:xfrm>
          <a:prstGeom prst="rect">
            <a:avLst/>
          </a:prstGeom>
          <a:noFill/>
        </p:spPr>
        <p:txBody>
          <a:bodyPr wrap="square" lIns="91440" tIns="45720" rIns="91440" bIns="45720">
            <a:spAutoFit/>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CATADIÓPTRICOS</a:t>
            </a:r>
          </a:p>
        </p:txBody>
      </p:sp>
      <p:sp>
        <p:nvSpPr>
          <p:cNvPr id="3" name="CuadroTexto 2"/>
          <p:cNvSpPr txBox="1"/>
          <p:nvPr/>
        </p:nvSpPr>
        <p:spPr>
          <a:xfrm>
            <a:off x="323528" y="1819773"/>
            <a:ext cx="8640960" cy="2031325"/>
          </a:xfrm>
          <a:prstGeom prst="rect">
            <a:avLst/>
          </a:prstGeom>
          <a:noFill/>
        </p:spPr>
        <p:txBody>
          <a:bodyPr wrap="square" rtlCol="0">
            <a:spAutoFit/>
          </a:bodyPr>
          <a:lstStyle/>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Catadióptricos SCHMIDT-CASSEGRAIN</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Aquí se trata de una combinación de la cámara Schmidt y un reflector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Cassegrain</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El espejo secundario envía la luz fuera del tubo por su parte posterior a través del orificio practicado en el espejo primario. Sus características los hacen especialmente idóneos para la fotografía astronómica (especialmente con cámaras CCD, para digitalización), pero son igualmente adecuados para cualquier otra especialidad</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6" name="Imagen 5"/>
          <p:cNvPicPr>
            <a:picLocks noChangeAspect="1"/>
          </p:cNvPicPr>
          <p:nvPr/>
        </p:nvPicPr>
        <p:blipFill>
          <a:blip r:embed="rId2"/>
          <a:stretch>
            <a:fillRect/>
          </a:stretch>
        </p:blipFill>
        <p:spPr>
          <a:xfrm>
            <a:off x="4858336" y="4203178"/>
            <a:ext cx="3781425" cy="1609725"/>
          </a:xfrm>
          <a:prstGeom prst="rect">
            <a:avLst/>
          </a:prstGeom>
        </p:spPr>
      </p:pic>
      <p:pic>
        <p:nvPicPr>
          <p:cNvPr id="4" name="Imagen 3"/>
          <p:cNvPicPr>
            <a:picLocks noChangeAspect="1"/>
          </p:cNvPicPr>
          <p:nvPr/>
        </p:nvPicPr>
        <p:blipFill>
          <a:blip r:embed="rId3"/>
          <a:stretch>
            <a:fillRect/>
          </a:stretch>
        </p:blipFill>
        <p:spPr>
          <a:xfrm>
            <a:off x="683568" y="3790363"/>
            <a:ext cx="3067637" cy="3067637"/>
          </a:xfrm>
          <a:prstGeom prst="rect">
            <a:avLst/>
          </a:prstGeom>
        </p:spPr>
      </p:pic>
    </p:spTree>
    <p:extLst>
      <p:ext uri="{BB962C8B-B14F-4D97-AF65-F5344CB8AC3E}">
        <p14:creationId xmlns:p14="http://schemas.microsoft.com/office/powerpoint/2010/main" val="26632665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1754326"/>
          </a:xfrm>
          <a:prstGeom prst="rect">
            <a:avLst/>
          </a:prstGeom>
          <a:noFill/>
        </p:spPr>
        <p:txBody>
          <a:bodyPr wrap="square" lIns="91440" tIns="45720" rIns="91440" bIns="45720">
            <a:spAutoFit/>
          </a:bodyPr>
          <a:lstStyle/>
          <a:p>
            <a:pPr algn="ct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TELESCOPIO CATADIÓPTRICOS</a:t>
            </a:r>
          </a:p>
        </p:txBody>
      </p:sp>
      <p:sp>
        <p:nvSpPr>
          <p:cNvPr id="3" name="CuadroTexto 2"/>
          <p:cNvSpPr txBox="1"/>
          <p:nvPr/>
        </p:nvSpPr>
        <p:spPr>
          <a:xfrm>
            <a:off x="323528" y="1819773"/>
            <a:ext cx="8640960" cy="1754326"/>
          </a:xfrm>
          <a:prstGeom prst="rect">
            <a:avLst/>
          </a:prstGeom>
          <a:noFill/>
        </p:spPr>
        <p:txBody>
          <a:bodyPr wrap="square" rtlCol="0">
            <a:spAutoFit/>
          </a:bodyPr>
          <a:lstStyle/>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Catadióptricos MAKSUTOV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CASSEGRAIN</a:t>
            </a:r>
          </a:p>
          <a:p>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El telescopio de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Maksutov</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es un tipo de telescopio catadióptrico o reflector que se caracteriza porque emplea una lente correctora cóncava de menisco negativo en la pupila de entrada del aparato que corrige los problemas de aberración periférica presentes en los telescopios reflectores.</a:t>
            </a:r>
          </a:p>
        </p:txBody>
      </p:sp>
      <p:pic>
        <p:nvPicPr>
          <p:cNvPr id="4" name="Imagen 3"/>
          <p:cNvPicPr>
            <a:picLocks noChangeAspect="1"/>
          </p:cNvPicPr>
          <p:nvPr/>
        </p:nvPicPr>
        <p:blipFill>
          <a:blip r:embed="rId2"/>
          <a:stretch>
            <a:fillRect/>
          </a:stretch>
        </p:blipFill>
        <p:spPr>
          <a:xfrm>
            <a:off x="137093" y="5062300"/>
            <a:ext cx="3888432" cy="1783055"/>
          </a:xfrm>
          <a:prstGeom prst="rect">
            <a:avLst/>
          </a:prstGeom>
        </p:spPr>
      </p:pic>
      <p:pic>
        <p:nvPicPr>
          <p:cNvPr id="9218" name="Picture 2" descr="Resultado de imagen para MAKSUTOV CASSEG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19" y="3283162"/>
            <a:ext cx="2557399" cy="259411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6420759" y="4653136"/>
            <a:ext cx="2708673" cy="2192219"/>
          </a:xfrm>
          <a:prstGeom prst="rect">
            <a:avLst/>
          </a:prstGeom>
        </p:spPr>
      </p:pic>
    </p:spTree>
    <p:extLst>
      <p:ext uri="{BB962C8B-B14F-4D97-AF65-F5344CB8AC3E}">
        <p14:creationId xmlns:p14="http://schemas.microsoft.com/office/powerpoint/2010/main" val="23168393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telescopio reflect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916831"/>
            <a:ext cx="5040560" cy="479686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827584" y="692696"/>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COMPARACIÓN</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937014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60364" y="264357"/>
            <a:ext cx="6972358"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AVANCES EN LA ÓPTICA</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2777653" y="1509737"/>
            <a:ext cx="3262015" cy="646331"/>
          </a:xfrm>
          <a:prstGeom prst="rect">
            <a:avLst/>
          </a:prstGeom>
          <a:noFill/>
        </p:spPr>
        <p:txBody>
          <a:bodyPr wrap="square" rtlCol="0">
            <a:spAutoFit/>
          </a:bodyPr>
          <a:lstStyle/>
          <a:p>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Alexandro</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della</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Spina</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o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Salvino</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de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Armati</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Rectángulo 10"/>
          <p:cNvSpPr/>
          <p:nvPr/>
        </p:nvSpPr>
        <p:spPr>
          <a:xfrm>
            <a:off x="2777653" y="1466222"/>
            <a:ext cx="3262016" cy="311490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p:cNvPicPr>
            <a:picLocks noChangeAspect="1"/>
          </p:cNvPicPr>
          <p:nvPr/>
        </p:nvPicPr>
        <p:blipFill>
          <a:blip r:embed="rId2"/>
          <a:stretch>
            <a:fillRect/>
          </a:stretch>
        </p:blipFill>
        <p:spPr>
          <a:xfrm>
            <a:off x="2971426" y="2167192"/>
            <a:ext cx="2874467" cy="2342691"/>
          </a:xfrm>
          <a:prstGeom prst="rect">
            <a:avLst/>
          </a:prstGeom>
          <a:ln w="127000" cap="sq">
            <a:noFill/>
            <a:miter lim="800000"/>
          </a:ln>
          <a:effectLst>
            <a:outerShdw blurRad="57150" dist="50800" dir="2700000" algn="tl" rotWithShape="0">
              <a:srgbClr val="000000">
                <a:alpha val="40000"/>
              </a:srgbClr>
            </a:outerShdw>
          </a:effectLst>
        </p:spPr>
      </p:pic>
      <p:pic>
        <p:nvPicPr>
          <p:cNvPr id="13" name="Imagen 12"/>
          <p:cNvPicPr>
            <a:picLocks noChangeAspect="1"/>
          </p:cNvPicPr>
          <p:nvPr/>
        </p:nvPicPr>
        <p:blipFill>
          <a:blip r:embed="rId3"/>
          <a:stretch>
            <a:fillRect/>
          </a:stretch>
        </p:blipFill>
        <p:spPr>
          <a:xfrm>
            <a:off x="395536" y="4869160"/>
            <a:ext cx="1602710" cy="1781474"/>
          </a:xfrm>
          <a:prstGeom prst="rect">
            <a:avLst/>
          </a:prstGeom>
          <a:ln w="127000" cap="sq">
            <a:noFill/>
            <a:miter lim="800000"/>
          </a:ln>
          <a:effectLst>
            <a:outerShdw blurRad="57150" dist="50800" dir="2700000" algn="tl" rotWithShape="0">
              <a:srgbClr val="000000">
                <a:alpha val="40000"/>
              </a:srgbClr>
            </a:outerShdw>
          </a:effectLst>
        </p:spPr>
      </p:pic>
      <p:pic>
        <p:nvPicPr>
          <p:cNvPr id="14" name="Imagen 13"/>
          <p:cNvPicPr>
            <a:picLocks noChangeAspect="1"/>
          </p:cNvPicPr>
          <p:nvPr/>
        </p:nvPicPr>
        <p:blipFill>
          <a:blip r:embed="rId4"/>
          <a:stretch>
            <a:fillRect/>
          </a:stretch>
        </p:blipFill>
        <p:spPr>
          <a:xfrm>
            <a:off x="7242180" y="1641722"/>
            <a:ext cx="1495421" cy="2093590"/>
          </a:xfrm>
          <a:prstGeom prst="rect">
            <a:avLst/>
          </a:prstGeom>
          <a:ln w="127000" cap="sq">
            <a:noFill/>
            <a:miter lim="800000"/>
          </a:ln>
          <a:effectLst>
            <a:outerShdw blurRad="57150" dist="50800" dir="2700000" algn="tl" rotWithShape="0">
              <a:srgbClr val="000000">
                <a:alpha val="40000"/>
              </a:srgbClr>
            </a:outerShdw>
          </a:effectLst>
        </p:spPr>
      </p:pic>
      <p:pic>
        <p:nvPicPr>
          <p:cNvPr id="16" name="Imagen 15"/>
          <p:cNvPicPr>
            <a:picLocks noChangeAspect="1"/>
          </p:cNvPicPr>
          <p:nvPr/>
        </p:nvPicPr>
        <p:blipFill>
          <a:blip r:embed="rId5"/>
          <a:stretch>
            <a:fillRect/>
          </a:stretch>
        </p:blipFill>
        <p:spPr>
          <a:xfrm>
            <a:off x="390400" y="2352242"/>
            <a:ext cx="1607846" cy="2508683"/>
          </a:xfrm>
          <a:prstGeom prst="rect">
            <a:avLst/>
          </a:prstGeom>
        </p:spPr>
      </p:pic>
      <p:sp>
        <p:nvSpPr>
          <p:cNvPr id="17" name="CuadroTexto 16"/>
          <p:cNvSpPr txBox="1"/>
          <p:nvPr/>
        </p:nvSpPr>
        <p:spPr>
          <a:xfrm>
            <a:off x="236991" y="1966438"/>
            <a:ext cx="1954747"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Leonardo Da Vinci</a:t>
            </a:r>
          </a:p>
        </p:txBody>
      </p:sp>
      <p:sp>
        <p:nvSpPr>
          <p:cNvPr id="18" name="Rectángulo 17"/>
          <p:cNvSpPr/>
          <p:nvPr/>
        </p:nvSpPr>
        <p:spPr>
          <a:xfrm>
            <a:off x="236991" y="1966438"/>
            <a:ext cx="1886737" cy="468419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2" name="Imagen 21"/>
          <p:cNvPicPr>
            <a:picLocks noChangeAspect="1"/>
          </p:cNvPicPr>
          <p:nvPr/>
        </p:nvPicPr>
        <p:blipFill>
          <a:blip r:embed="rId6"/>
          <a:stretch>
            <a:fillRect/>
          </a:stretch>
        </p:blipFill>
        <p:spPr>
          <a:xfrm>
            <a:off x="7211497" y="4498052"/>
            <a:ext cx="1495421" cy="2248150"/>
          </a:xfrm>
          <a:prstGeom prst="rect">
            <a:avLst/>
          </a:prstGeom>
        </p:spPr>
      </p:pic>
      <p:sp>
        <p:nvSpPr>
          <p:cNvPr id="23" name="Rectángulo 22"/>
          <p:cNvSpPr/>
          <p:nvPr/>
        </p:nvSpPr>
        <p:spPr>
          <a:xfrm>
            <a:off x="7211496" y="1616026"/>
            <a:ext cx="1556790" cy="5130176"/>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CuadroTexto 23"/>
          <p:cNvSpPr txBox="1"/>
          <p:nvPr/>
        </p:nvSpPr>
        <p:spPr>
          <a:xfrm>
            <a:off x="7164288" y="3851756"/>
            <a:ext cx="1681168" cy="369332"/>
          </a:xfrm>
          <a:prstGeom prst="rect">
            <a:avLst/>
          </a:prstGeom>
          <a:noFill/>
        </p:spPr>
        <p:txBody>
          <a:bodyPr wrap="square" rtlCol="0">
            <a:spAutoFit/>
          </a:bodyPr>
          <a:lstStyle/>
          <a:p>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Hidrodiascopio</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5" name="Imagen 24"/>
          <p:cNvPicPr>
            <a:picLocks noChangeAspect="1"/>
          </p:cNvPicPr>
          <p:nvPr/>
        </p:nvPicPr>
        <p:blipFill>
          <a:blip r:embed="rId7"/>
          <a:stretch>
            <a:fillRect/>
          </a:stretch>
        </p:blipFill>
        <p:spPr>
          <a:xfrm>
            <a:off x="2797259" y="5061892"/>
            <a:ext cx="1054661" cy="1684309"/>
          </a:xfrm>
          <a:prstGeom prst="rect">
            <a:avLst/>
          </a:prstGeom>
        </p:spPr>
      </p:pic>
      <p:pic>
        <p:nvPicPr>
          <p:cNvPr id="26" name="Imagen 25"/>
          <p:cNvPicPr>
            <a:picLocks noChangeAspect="1"/>
          </p:cNvPicPr>
          <p:nvPr/>
        </p:nvPicPr>
        <p:blipFill>
          <a:blip r:embed="rId8"/>
          <a:stretch>
            <a:fillRect/>
          </a:stretch>
        </p:blipFill>
        <p:spPr>
          <a:xfrm>
            <a:off x="3912974" y="5053730"/>
            <a:ext cx="1667138" cy="1667138"/>
          </a:xfrm>
          <a:prstGeom prst="rect">
            <a:avLst/>
          </a:prstGeom>
        </p:spPr>
      </p:pic>
      <p:sp>
        <p:nvSpPr>
          <p:cNvPr id="27" name="CuadroTexto 26"/>
          <p:cNvSpPr txBox="1"/>
          <p:nvPr/>
        </p:nvSpPr>
        <p:spPr>
          <a:xfrm>
            <a:off x="3324589" y="4738535"/>
            <a:ext cx="1954747"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Roger Bacon</a:t>
            </a:r>
          </a:p>
        </p:txBody>
      </p:sp>
      <p:sp>
        <p:nvSpPr>
          <p:cNvPr id="28" name="Rectángulo 27"/>
          <p:cNvSpPr/>
          <p:nvPr/>
        </p:nvSpPr>
        <p:spPr>
          <a:xfrm>
            <a:off x="2741147" y="4738534"/>
            <a:ext cx="3104746" cy="204239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6478698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Text Box 6"/>
          <p:cNvSpPr txBox="1">
            <a:spLocks noChangeArrowheads="1"/>
          </p:cNvSpPr>
          <p:nvPr/>
        </p:nvSpPr>
        <p:spPr bwMode="auto">
          <a:xfrm>
            <a:off x="683568" y="433189"/>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MONTURAS AZIMUTALES</a:t>
            </a:r>
            <a:endParaRPr lang="es-ES" sz="5400" b="1" u="sng" dirty="0">
              <a:solidFill>
                <a:srgbClr val="000066"/>
              </a:solidFill>
              <a:effectLst>
                <a:outerShdw blurRad="38100" dist="38100" dir="2700000" algn="tl">
                  <a:srgbClr val="DDDDDD"/>
                </a:outerShdw>
              </a:effectLst>
            </a:endParaRPr>
          </a:p>
        </p:txBody>
      </p:sp>
      <p:sp>
        <p:nvSpPr>
          <p:cNvPr id="23" name="CuadroTexto 22"/>
          <p:cNvSpPr txBox="1"/>
          <p:nvPr/>
        </p:nvSpPr>
        <p:spPr>
          <a:xfrm>
            <a:off x="87786" y="1356519"/>
            <a:ext cx="9014023" cy="1200329"/>
          </a:xfrm>
          <a:prstGeom prst="rect">
            <a:avLst/>
          </a:prstGeom>
          <a:noFill/>
        </p:spPr>
        <p:txBody>
          <a:bodyPr wrap="square" rtlCol="0">
            <a:spAutoFit/>
          </a:bodyPr>
          <a:lstStyle/>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MONTURA ALTACIMUTAL O</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AZIMUTALES.</a:t>
            </a: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Constan de un eje vertical, que nos va a permitir mover el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telescopio de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derecha a izquierda o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viceversa “</a:t>
            </a:r>
            <a:r>
              <a:rPr lang="es-ES"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AZIMUTH”</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 de un eje horizontal, que nos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va 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permitir apuntar el telescopio en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“ALTURA”.</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 name="Rectángulo 1"/>
          <p:cNvSpPr/>
          <p:nvPr/>
        </p:nvSpPr>
        <p:spPr>
          <a:xfrm>
            <a:off x="87786" y="2492896"/>
            <a:ext cx="5132286" cy="2308324"/>
          </a:xfrm>
          <a:prstGeom prst="rect">
            <a:avLst/>
          </a:prstGeom>
        </p:spPr>
        <p:txBody>
          <a:bodyPr wrap="square">
            <a:spAutoFit/>
          </a:bodyPr>
          <a:lstStyle/>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VENTAJAS</a:t>
            </a: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Fácil de armar y desmontar además de que es fácil de armar.</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DESVENTAJAS</a:t>
            </a: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No se permite realizar seguimiento de manera manual, debido a que se tiene que mover en los dos ejes.</a:t>
            </a:r>
            <a:endParaRPr lang="es-CO" dirty="0"/>
          </a:p>
        </p:txBody>
      </p:sp>
      <p:pic>
        <p:nvPicPr>
          <p:cNvPr id="3" name="Imagen 2"/>
          <p:cNvPicPr>
            <a:picLocks noChangeAspect="1"/>
          </p:cNvPicPr>
          <p:nvPr/>
        </p:nvPicPr>
        <p:blipFill>
          <a:blip r:embed="rId2"/>
          <a:stretch>
            <a:fillRect/>
          </a:stretch>
        </p:blipFill>
        <p:spPr>
          <a:xfrm>
            <a:off x="5297071" y="3356992"/>
            <a:ext cx="3720833" cy="3382575"/>
          </a:xfrm>
          <a:prstGeom prst="rect">
            <a:avLst/>
          </a:prstGeom>
        </p:spPr>
      </p:pic>
      <p:pic>
        <p:nvPicPr>
          <p:cNvPr id="4" name="Imagen 3"/>
          <p:cNvPicPr>
            <a:picLocks noChangeAspect="1"/>
          </p:cNvPicPr>
          <p:nvPr/>
        </p:nvPicPr>
        <p:blipFill>
          <a:blip r:embed="rId3"/>
          <a:stretch>
            <a:fillRect/>
          </a:stretch>
        </p:blipFill>
        <p:spPr>
          <a:xfrm>
            <a:off x="683568" y="4865173"/>
            <a:ext cx="3112414" cy="1986742"/>
          </a:xfrm>
          <a:prstGeom prst="rect">
            <a:avLst/>
          </a:prstGeom>
        </p:spPr>
      </p:pic>
    </p:spTree>
    <p:extLst>
      <p:ext uri="{BB962C8B-B14F-4D97-AF65-F5344CB8AC3E}">
        <p14:creationId xmlns:p14="http://schemas.microsoft.com/office/powerpoint/2010/main" val="3829375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611560" y="4437112"/>
            <a:ext cx="2736304" cy="2171670"/>
          </a:xfrm>
          <a:prstGeom prst="rect">
            <a:avLst/>
          </a:prstGeom>
        </p:spPr>
      </p:pic>
      <p:pic>
        <p:nvPicPr>
          <p:cNvPr id="8" name="Imagen 7"/>
          <p:cNvPicPr>
            <a:picLocks noChangeAspect="1"/>
          </p:cNvPicPr>
          <p:nvPr/>
        </p:nvPicPr>
        <p:blipFill>
          <a:blip r:embed="rId3"/>
          <a:stretch>
            <a:fillRect/>
          </a:stretch>
        </p:blipFill>
        <p:spPr>
          <a:xfrm>
            <a:off x="6948264" y="1537483"/>
            <a:ext cx="1700100" cy="2264225"/>
          </a:xfrm>
          <a:prstGeom prst="rect">
            <a:avLst/>
          </a:prstGeom>
        </p:spPr>
      </p:pic>
      <p:sp>
        <p:nvSpPr>
          <p:cNvPr id="10" name="Text Box 6"/>
          <p:cNvSpPr txBox="1">
            <a:spLocks noChangeArrowheads="1"/>
          </p:cNvSpPr>
          <p:nvPr/>
        </p:nvSpPr>
        <p:spPr bwMode="auto">
          <a:xfrm>
            <a:off x="323528" y="620688"/>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MONTURAS </a:t>
            </a: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DOBSON</a:t>
            </a:r>
            <a:endParaRPr lang="es-ES" sz="5400" b="1" u="sng" dirty="0">
              <a:solidFill>
                <a:srgbClr val="000066"/>
              </a:solidFill>
              <a:effectLst>
                <a:outerShdw blurRad="38100" dist="38100" dir="2700000" algn="tl">
                  <a:srgbClr val="DDDDDD"/>
                </a:outerShdw>
              </a:effectLst>
            </a:endParaRPr>
          </a:p>
        </p:txBody>
      </p:sp>
      <p:sp>
        <p:nvSpPr>
          <p:cNvPr id="11" name="Rectángulo 10"/>
          <p:cNvSpPr/>
          <p:nvPr/>
        </p:nvSpPr>
        <p:spPr>
          <a:xfrm>
            <a:off x="179512" y="1663573"/>
            <a:ext cx="5328592" cy="2862322"/>
          </a:xfrm>
          <a:prstGeom prst="rect">
            <a:avLst/>
          </a:prstGeom>
        </p:spPr>
        <p:txBody>
          <a:bodyPr wrap="square">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Se realiza movimiento en Azimut y Altura.</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Ventajas:</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Práctico, Fácil uso, Montura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Altacimutal</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 requiere de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trípode, generalmente son motorizadas.</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Desventajas</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Son robustas, no hacen seguimiento, y es difícil apuntar</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s-CO" dirty="0"/>
          </a:p>
        </p:txBody>
      </p:sp>
      <p:pic>
        <p:nvPicPr>
          <p:cNvPr id="7170" name="Picture 2" descr="La imagen puede contener: exteri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935" y="3933056"/>
            <a:ext cx="5167457" cy="292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230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Text Box 6"/>
          <p:cNvSpPr txBox="1">
            <a:spLocks noChangeArrowheads="1"/>
          </p:cNvSpPr>
          <p:nvPr/>
        </p:nvSpPr>
        <p:spPr bwMode="auto">
          <a:xfrm>
            <a:off x="683568" y="260648"/>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MONTURAS </a:t>
            </a: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ECUATORIALES</a:t>
            </a:r>
            <a:endParaRPr lang="es-ES" sz="5400" b="1" u="sng" dirty="0">
              <a:solidFill>
                <a:srgbClr val="000066"/>
              </a:solidFill>
              <a:effectLst>
                <a:outerShdw blurRad="38100" dist="38100" dir="2700000" algn="tl">
                  <a:srgbClr val="DDDDDD"/>
                </a:outerShdw>
              </a:effectLst>
            </a:endParaRPr>
          </a:p>
        </p:txBody>
      </p:sp>
      <p:sp>
        <p:nvSpPr>
          <p:cNvPr id="23" name="CuadroTexto 22"/>
          <p:cNvSpPr txBox="1"/>
          <p:nvPr/>
        </p:nvSpPr>
        <p:spPr>
          <a:xfrm>
            <a:off x="87786" y="1183978"/>
            <a:ext cx="9014023" cy="1200329"/>
          </a:xfrm>
          <a:prstGeom prst="rect">
            <a:avLst/>
          </a:prstGeom>
          <a:noFill/>
        </p:spPr>
        <p:txBody>
          <a:bodyPr wrap="square" rtlCol="0">
            <a:spAutoFit/>
          </a:bodyPr>
          <a:lstStyle/>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MONTURA ECUATORIAL,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oordenadas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cuatoriales”</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Un eje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esta dirigido en la dirección del eje de rotación de la Tierra (eje polar)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regulando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 ascensión recta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y el segundo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eje es perpendicular al primero (eje de declinación</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ajustando la declinación. Requiere alineación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del eje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polar,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apuntando al polo norte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celeste.</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 name="Rectángulo 1"/>
          <p:cNvSpPr/>
          <p:nvPr/>
        </p:nvSpPr>
        <p:spPr>
          <a:xfrm>
            <a:off x="87786" y="2420888"/>
            <a:ext cx="9014023" cy="2308324"/>
          </a:xfrm>
          <a:prstGeom prst="rect">
            <a:avLst/>
          </a:prstGeom>
        </p:spPr>
        <p:txBody>
          <a:bodyPr wrap="square">
            <a:spAutoFit/>
          </a:bodyPr>
          <a:lstStyle/>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VENTAJAS</a:t>
            </a: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Permite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seguir los objetos celestes con sólo girar el eje polar en sentido opuesto a la rotación de la </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Tierra ideal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para astrofotografía de larga exposición. </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DESVENTAJAS</a:t>
            </a: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Se debe posicionar correctamente.</a:t>
            </a: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Es más pesado de cargar.</a:t>
            </a: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No funciona bien para lugares ubicados en el Ecuador.</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Imagen 4"/>
          <p:cNvPicPr>
            <a:picLocks noChangeAspect="1"/>
          </p:cNvPicPr>
          <p:nvPr/>
        </p:nvPicPr>
        <p:blipFill>
          <a:blip r:embed="rId2"/>
          <a:stretch>
            <a:fillRect/>
          </a:stretch>
        </p:blipFill>
        <p:spPr>
          <a:xfrm>
            <a:off x="5940152" y="3933056"/>
            <a:ext cx="2954594" cy="2557834"/>
          </a:xfrm>
          <a:prstGeom prst="rect">
            <a:avLst/>
          </a:prstGeom>
        </p:spPr>
      </p:pic>
      <p:pic>
        <p:nvPicPr>
          <p:cNvPr id="6" name="Imagen 5"/>
          <p:cNvPicPr>
            <a:picLocks noChangeAspect="1"/>
          </p:cNvPicPr>
          <p:nvPr/>
        </p:nvPicPr>
        <p:blipFill>
          <a:blip r:embed="rId3"/>
          <a:stretch>
            <a:fillRect/>
          </a:stretch>
        </p:blipFill>
        <p:spPr>
          <a:xfrm>
            <a:off x="95671" y="4699957"/>
            <a:ext cx="5268417" cy="2144612"/>
          </a:xfrm>
          <a:prstGeom prst="rect">
            <a:avLst/>
          </a:prstGeom>
        </p:spPr>
      </p:pic>
    </p:spTree>
    <p:extLst>
      <p:ext uri="{BB962C8B-B14F-4D97-AF65-F5344CB8AC3E}">
        <p14:creationId xmlns:p14="http://schemas.microsoft.com/office/powerpoint/2010/main" val="35226170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Text Box 6"/>
          <p:cNvSpPr txBox="1">
            <a:spLocks noChangeArrowheads="1"/>
          </p:cNvSpPr>
          <p:nvPr/>
        </p:nvSpPr>
        <p:spPr bwMode="auto">
          <a:xfrm>
            <a:off x="683568" y="260648"/>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MONTURAS </a:t>
            </a: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ROBOTIZADAS</a:t>
            </a:r>
            <a:endParaRPr lang="es-ES" sz="5400" b="1" u="sng" dirty="0">
              <a:solidFill>
                <a:srgbClr val="000066"/>
              </a:solidFill>
              <a:effectLst>
                <a:outerShdw blurRad="38100" dist="38100" dir="2700000" algn="tl">
                  <a:srgbClr val="DDDDDD"/>
                </a:outerShdw>
              </a:effectLst>
            </a:endParaRPr>
          </a:p>
        </p:txBody>
      </p:sp>
      <p:sp>
        <p:nvSpPr>
          <p:cNvPr id="23" name="CuadroTexto 22"/>
          <p:cNvSpPr txBox="1"/>
          <p:nvPr/>
        </p:nvSpPr>
        <p:spPr>
          <a:xfrm>
            <a:off x="129977" y="1595325"/>
            <a:ext cx="9014023" cy="646331"/>
          </a:xfrm>
          <a:prstGeom prst="rect">
            <a:avLst/>
          </a:prstGeom>
          <a:noFill/>
        </p:spPr>
        <p:txBody>
          <a:bodyPr wrap="square" rtlCol="0">
            <a:spAutoFit/>
          </a:bodyPr>
          <a:lstStyle/>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En versión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altazimutal</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o ecuatorial, las monturas motorizadas controladas por computador se han ido popularizando por su comodidad y versatilidad de uso.</a:t>
            </a:r>
          </a:p>
        </p:txBody>
      </p:sp>
      <p:sp>
        <p:nvSpPr>
          <p:cNvPr id="2" name="Rectángulo 1"/>
          <p:cNvSpPr/>
          <p:nvPr/>
        </p:nvSpPr>
        <p:spPr>
          <a:xfrm>
            <a:off x="87786" y="2420888"/>
            <a:ext cx="9014023" cy="923330"/>
          </a:xfrm>
          <a:prstGeom prst="rect">
            <a:avLst/>
          </a:prstGeom>
        </p:spPr>
        <p:txBody>
          <a:bodyPr wrap="square">
            <a:spAutoFit/>
          </a:bodyPr>
          <a:lstStyle/>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Las monturas ecuatoriales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computerizadas</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resultan ideales para astrofotografía de larga exposición, porque, además de mantener centrado en el campo de visión el objeto que estemos captando, su configuración ecuatorial les permite compensar la rotación del campo.</a:t>
            </a:r>
          </a:p>
        </p:txBody>
      </p:sp>
      <p:pic>
        <p:nvPicPr>
          <p:cNvPr id="3" name="Imagen 2"/>
          <p:cNvPicPr>
            <a:picLocks noChangeAspect="1"/>
          </p:cNvPicPr>
          <p:nvPr/>
        </p:nvPicPr>
        <p:blipFill>
          <a:blip r:embed="rId2"/>
          <a:stretch>
            <a:fillRect/>
          </a:stretch>
        </p:blipFill>
        <p:spPr>
          <a:xfrm>
            <a:off x="87786" y="3344218"/>
            <a:ext cx="2828030" cy="2119426"/>
          </a:xfrm>
          <a:prstGeom prst="rect">
            <a:avLst/>
          </a:prstGeom>
        </p:spPr>
      </p:pic>
      <p:pic>
        <p:nvPicPr>
          <p:cNvPr id="4" name="Imagen 3"/>
          <p:cNvPicPr>
            <a:picLocks noChangeAspect="1"/>
          </p:cNvPicPr>
          <p:nvPr/>
        </p:nvPicPr>
        <p:blipFill>
          <a:blip r:embed="rId3"/>
          <a:stretch>
            <a:fillRect/>
          </a:stretch>
        </p:blipFill>
        <p:spPr>
          <a:xfrm>
            <a:off x="2218533" y="4395056"/>
            <a:ext cx="2376264" cy="2376264"/>
          </a:xfrm>
          <a:prstGeom prst="rect">
            <a:avLst/>
          </a:prstGeom>
        </p:spPr>
      </p:pic>
      <p:pic>
        <p:nvPicPr>
          <p:cNvPr id="7" name="Imagen 6"/>
          <p:cNvPicPr>
            <a:picLocks noChangeAspect="1"/>
          </p:cNvPicPr>
          <p:nvPr/>
        </p:nvPicPr>
        <p:blipFill>
          <a:blip r:embed="rId4"/>
          <a:stretch>
            <a:fillRect/>
          </a:stretch>
        </p:blipFill>
        <p:spPr>
          <a:xfrm>
            <a:off x="4703476" y="3350539"/>
            <a:ext cx="2658196" cy="1992147"/>
          </a:xfrm>
          <a:prstGeom prst="rect">
            <a:avLst/>
          </a:prstGeom>
        </p:spPr>
      </p:pic>
      <p:pic>
        <p:nvPicPr>
          <p:cNvPr id="8" name="Imagen 7"/>
          <p:cNvPicPr>
            <a:picLocks noChangeAspect="1"/>
          </p:cNvPicPr>
          <p:nvPr/>
        </p:nvPicPr>
        <p:blipFill>
          <a:blip r:embed="rId5"/>
          <a:stretch>
            <a:fillRect/>
          </a:stretch>
        </p:blipFill>
        <p:spPr>
          <a:xfrm>
            <a:off x="6934966" y="5013176"/>
            <a:ext cx="2212829" cy="1844024"/>
          </a:xfrm>
          <a:prstGeom prst="rect">
            <a:avLst/>
          </a:prstGeom>
        </p:spPr>
      </p:pic>
    </p:spTree>
    <p:extLst>
      <p:ext uri="{BB962C8B-B14F-4D97-AF65-F5344CB8AC3E}">
        <p14:creationId xmlns:p14="http://schemas.microsoft.com/office/powerpoint/2010/main" val="2680760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personales.ya.com/casanchi/did/teles00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627" y="2852937"/>
            <a:ext cx="4324573" cy="265560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Box 6"/>
          <p:cNvSpPr txBox="1">
            <a:spLocks noChangeArrowheads="1"/>
          </p:cNvSpPr>
          <p:nvPr/>
        </p:nvSpPr>
        <p:spPr bwMode="auto">
          <a:xfrm>
            <a:off x="755576" y="332656"/>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FOCAL</a:t>
            </a:r>
          </a:p>
        </p:txBody>
      </p:sp>
      <p:sp>
        <p:nvSpPr>
          <p:cNvPr id="2" name="Rectángulo 1"/>
          <p:cNvSpPr/>
          <p:nvPr/>
        </p:nvSpPr>
        <p:spPr>
          <a:xfrm>
            <a:off x="523900" y="1259062"/>
            <a:ext cx="8784976" cy="5509200"/>
          </a:xfrm>
          <a:prstGeom prst="rect">
            <a:avLst/>
          </a:prstGeom>
        </p:spPr>
        <p:txBody>
          <a:bodyPr wrap="square">
            <a:spAutoFit/>
          </a:bodyPr>
          <a:lstStyle/>
          <a:p>
            <a:r>
              <a:rPr lang="es-CO"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Radio Focal: (f/número)</a:t>
            </a:r>
          </a:p>
          <a:p>
            <a:r>
              <a:rPr lang="es-CO"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Índice de cuan luminoso es el telescopio</a:t>
            </a:r>
          </a:p>
          <a:p>
            <a:r>
              <a:rPr lang="es-CO"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 / # = LF / D = LF / A </a:t>
            </a:r>
          </a:p>
          <a:p>
            <a:endParaRPr lang="es-CO"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s-CO"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s-CO"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s-CO"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s-CO"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s-CO"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Ejemplo: un telescopio con LF = 1,500 mm y D = 150 mm tendrá un radio focal de f/10. </a:t>
            </a:r>
          </a:p>
        </p:txBody>
      </p:sp>
    </p:spTree>
    <p:extLst>
      <p:ext uri="{BB962C8B-B14F-4D97-AF65-F5344CB8AC3E}">
        <p14:creationId xmlns:p14="http://schemas.microsoft.com/office/powerpoint/2010/main" val="2638781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755576" y="332656"/>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AUMENTOS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Rectángulo 1"/>
          <p:cNvSpPr/>
          <p:nvPr/>
        </p:nvSpPr>
        <p:spPr>
          <a:xfrm>
            <a:off x="107504" y="1700808"/>
            <a:ext cx="8784976" cy="2785378"/>
          </a:xfrm>
          <a:prstGeom prst="rect">
            <a:avLst/>
          </a:prstGeom>
        </p:spPr>
        <p:txBody>
          <a:bodyPr wrap="square">
            <a:spAutoFit/>
          </a:bodyPr>
          <a:lstStyle/>
          <a:p>
            <a:pPr algn="just"/>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Los aumentos o ampliación no son la cantidad de veces mas grande que se observa un objeto, como suele creerse, sino que se refiere a como será observado si nos ubicásemos a una distancia "tantas veces" mas cercana al objeto.</a:t>
            </a: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82296" indent="0">
              <a:buNone/>
            </a:pPr>
            <a:r>
              <a:rPr lang="es-CO" sz="2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 </a:t>
            </a:r>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(LF del espejo o </a:t>
            </a:r>
            <a:r>
              <a:rPr lang="es-CO" sz="2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lente primario</a:t>
            </a:r>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 (LF del </a:t>
            </a:r>
            <a:r>
              <a:rPr lang="es-CO" sz="2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ocular utilizado</a:t>
            </a:r>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7" name="Picture 2" descr="http://red-estelar.webcindario.com/images/518897212_b0f952a3ac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221088"/>
            <a:ext cx="3120347" cy="23402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08405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215516" y="332656"/>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AUMENTOS MÁXIMO</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Rectángulo 1"/>
          <p:cNvSpPr/>
          <p:nvPr/>
        </p:nvSpPr>
        <p:spPr>
          <a:xfrm>
            <a:off x="107504" y="1700808"/>
            <a:ext cx="8784976" cy="3970318"/>
          </a:xfrm>
          <a:prstGeom prst="rect">
            <a:avLst/>
          </a:prstGeom>
        </p:spPr>
        <p:txBody>
          <a:bodyPr wrap="square">
            <a:spAutoFit/>
          </a:bodyPr>
          <a:lstStyle/>
          <a:p>
            <a:pPr algn="just"/>
            <a:r>
              <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Los aumentos o ampliación no son la cantidad de veces mas grande que se observa un objeto, como suele creerse, sino que se refiere a como será observado si nos ubicásemos a una distancia "tantas veces" mas cercana al objeto.</a:t>
            </a:r>
          </a:p>
          <a:p>
            <a:pPr algn="just"/>
            <a:endPar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AM= 60*A (in)</a:t>
            </a:r>
            <a:endPar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AM= </a:t>
            </a:r>
            <a:r>
              <a:rPr lang="es-CO"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2,3*A (mm)</a:t>
            </a:r>
            <a:endPar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15429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513" y="404664"/>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RESOLUCIÓN</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Rectángulo 1"/>
          <p:cNvSpPr/>
          <p:nvPr/>
        </p:nvSpPr>
        <p:spPr>
          <a:xfrm>
            <a:off x="113928" y="1327994"/>
            <a:ext cx="8784976" cy="6001643"/>
          </a:xfrm>
          <a:prstGeom prst="rect">
            <a:avLst/>
          </a:prstGeom>
        </p:spPr>
        <p:txBody>
          <a:bodyPr wrap="square">
            <a:spAutoFit/>
          </a:bodyPr>
          <a:lstStyle/>
          <a:p>
            <a:pPr algn="just"/>
            <a:r>
              <a:rPr lang="es-CO" sz="2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Capacidad </a:t>
            </a:r>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que permite discernir claramente entre varios objetos brillantes que están relativamente cerca.</a:t>
            </a: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pPr algn="just"/>
            <a:r>
              <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R” = 4.56 (segundos de arco) / A (en pulgadas)</a:t>
            </a:r>
          </a:p>
          <a:p>
            <a:pPr algn="just"/>
            <a:endPar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R” = 11,4 (segundos de arco) / A (cm)</a:t>
            </a: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 mayor D mayor resolución, o sea, entre más grande sea D se podrán ver muchísimo más definidos y separados objetos que estén a una distancia angular de segundos de arco.</a:t>
            </a: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Picture 4" descr="http://www.crya.unam.mx/imagenes/Sistema%20Solar/Plut%F3n,%20por%20un%20telescopio%20en%20tierra%20y%20el%20H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064" y="3501008"/>
            <a:ext cx="2804840" cy="2103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86525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magnitud de las estrellas mas brillant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988840"/>
            <a:ext cx="3223368" cy="4525963"/>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2202982" y="836712"/>
            <a:ext cx="4937068"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4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BRILLO APARENTE</a:t>
            </a:r>
            <a:endParaRPr lang="es-ES" sz="4000" b="1" u="sng" dirty="0">
              <a:solidFill>
                <a:srgbClr val="000066"/>
              </a:solidFill>
              <a:effectLst>
                <a:outerShdw blurRad="38100" dist="38100" dir="2700000" algn="tl">
                  <a:srgbClr val="DDDDDD"/>
                </a:outerShdw>
              </a:effectLst>
            </a:endParaRPr>
          </a:p>
        </p:txBody>
      </p:sp>
      <p:pic>
        <p:nvPicPr>
          <p:cNvPr id="4" name="Imagen 3"/>
          <p:cNvPicPr>
            <a:picLocks noChangeAspect="1"/>
          </p:cNvPicPr>
          <p:nvPr/>
        </p:nvPicPr>
        <p:blipFill>
          <a:blip r:embed="rId3"/>
          <a:stretch>
            <a:fillRect/>
          </a:stretch>
        </p:blipFill>
        <p:spPr>
          <a:xfrm>
            <a:off x="4427984" y="2420888"/>
            <a:ext cx="4162425" cy="3200400"/>
          </a:xfrm>
          <a:prstGeom prst="rect">
            <a:avLst/>
          </a:prstGeom>
        </p:spPr>
      </p:pic>
    </p:spTree>
    <p:extLst>
      <p:ext uri="{BB962C8B-B14F-4D97-AF65-F5344CB8AC3E}">
        <p14:creationId xmlns:p14="http://schemas.microsoft.com/office/powerpoint/2010/main" val="362526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575048" y="394420"/>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MAGNITUD LÍMITE: (ML)</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Rectángulo 1"/>
          <p:cNvSpPr/>
          <p:nvPr/>
        </p:nvSpPr>
        <p:spPr>
          <a:xfrm>
            <a:off x="113928" y="1327994"/>
            <a:ext cx="8784976" cy="5478423"/>
          </a:xfrm>
          <a:prstGeom prst="rect">
            <a:avLst/>
          </a:prstGeom>
        </p:spPr>
        <p:txBody>
          <a:bodyPr wrap="square">
            <a:spAutoFit/>
          </a:bodyPr>
          <a:lstStyle/>
          <a:p>
            <a:pPr algn="just"/>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Magnitud mínima que se puede observar con el telescopio. </a:t>
            </a:r>
          </a:p>
          <a:p>
            <a:pPr algn="just"/>
            <a:r>
              <a:rPr lang="es-CO" sz="2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Ml = 7.10 + 5 log </a:t>
            </a:r>
            <a:r>
              <a:rPr lang="es-CO" sz="2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 </a:t>
            </a:r>
            <a:r>
              <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(cm</a:t>
            </a: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En lo que se refiere al telescopio, entre mayor sea la D, se podrán observar estrellas cada vez más débiles en brillo.</a:t>
            </a:r>
          </a:p>
          <a:p>
            <a:pPr algn="just"/>
            <a:endParaRPr lang="es-CO" sz="2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7" name="Picture 2" descr="http://1.bp.blogspot.com/_iFdDKM3JnWQ/TNxDDcCfAvI/AAAAAAAAAWk/RqX0aVvgGCE/s1600/Pleyadesma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732356"/>
            <a:ext cx="3529236" cy="266969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31753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74900" y="692696"/>
            <a:ext cx="7893571"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¿INVENTÓ EL TELESCOPIO?</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Imagen 4"/>
          <p:cNvPicPr>
            <a:picLocks noChangeAspect="1"/>
          </p:cNvPicPr>
          <p:nvPr/>
        </p:nvPicPr>
        <p:blipFill>
          <a:blip r:embed="rId2"/>
          <a:stretch>
            <a:fillRect/>
          </a:stretch>
        </p:blipFill>
        <p:spPr>
          <a:xfrm>
            <a:off x="467544" y="1772816"/>
            <a:ext cx="2310475" cy="3954466"/>
          </a:xfrm>
          <a:prstGeom prst="rect">
            <a:avLst/>
          </a:prstGeom>
        </p:spPr>
      </p:pic>
      <p:sp>
        <p:nvSpPr>
          <p:cNvPr id="6" name="CuadroTexto 5"/>
          <p:cNvSpPr txBox="1"/>
          <p:nvPr/>
        </p:nvSpPr>
        <p:spPr>
          <a:xfrm>
            <a:off x="395536" y="5757933"/>
            <a:ext cx="2736303" cy="923330"/>
          </a:xfrm>
          <a:prstGeom prst="rect">
            <a:avLst/>
          </a:prstGeom>
          <a:noFill/>
        </p:spPr>
        <p:txBody>
          <a:bodyPr wrap="square" rtlCol="0">
            <a:spAutoFit/>
          </a:bodyPr>
          <a:lstStyle/>
          <a:p>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Giambattista</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della</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Porta 1589</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magiae</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naturalis</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7" name="Imagen 6"/>
          <p:cNvPicPr>
            <a:picLocks noChangeAspect="1"/>
          </p:cNvPicPr>
          <p:nvPr/>
        </p:nvPicPr>
        <p:blipFill>
          <a:blip r:embed="rId3"/>
          <a:stretch>
            <a:fillRect/>
          </a:stretch>
        </p:blipFill>
        <p:spPr>
          <a:xfrm>
            <a:off x="2814198" y="1786662"/>
            <a:ext cx="2007487" cy="2687442"/>
          </a:xfrm>
          <a:prstGeom prst="rect">
            <a:avLst/>
          </a:prstGeom>
        </p:spPr>
      </p:pic>
      <p:pic>
        <p:nvPicPr>
          <p:cNvPr id="8" name="Imagen 7"/>
          <p:cNvPicPr>
            <a:picLocks noChangeAspect="1"/>
          </p:cNvPicPr>
          <p:nvPr/>
        </p:nvPicPr>
        <p:blipFill>
          <a:blip r:embed="rId4"/>
          <a:stretch>
            <a:fillRect/>
          </a:stretch>
        </p:blipFill>
        <p:spPr>
          <a:xfrm>
            <a:off x="3277171" y="4679564"/>
            <a:ext cx="5486400" cy="1943100"/>
          </a:xfrm>
          <a:prstGeom prst="rect">
            <a:avLst/>
          </a:prstGeom>
        </p:spPr>
      </p:pic>
      <p:pic>
        <p:nvPicPr>
          <p:cNvPr id="9" name="Imagen 8"/>
          <p:cNvPicPr>
            <a:picLocks noChangeAspect="1"/>
          </p:cNvPicPr>
          <p:nvPr/>
        </p:nvPicPr>
        <p:blipFill>
          <a:blip r:embed="rId5"/>
          <a:stretch>
            <a:fillRect/>
          </a:stretch>
        </p:blipFill>
        <p:spPr>
          <a:xfrm>
            <a:off x="5868144" y="1712753"/>
            <a:ext cx="1872208" cy="2826314"/>
          </a:xfrm>
          <a:prstGeom prst="rect">
            <a:avLst/>
          </a:prstGeom>
        </p:spPr>
      </p:pic>
      <p:sp>
        <p:nvSpPr>
          <p:cNvPr id="10" name="Rectángulo 9"/>
          <p:cNvSpPr/>
          <p:nvPr/>
        </p:nvSpPr>
        <p:spPr>
          <a:xfrm>
            <a:off x="7817123" y="2060848"/>
            <a:ext cx="1241042" cy="1200329"/>
          </a:xfrm>
          <a:prstGeom prst="rect">
            <a:avLst/>
          </a:prstGeom>
        </p:spPr>
        <p:txBody>
          <a:bodyPr wrap="square">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Holandés</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Hans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Lippershey</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4426038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15616" y="227002"/>
            <a:ext cx="7746064" cy="6336704"/>
          </a:xfrm>
        </p:spPr>
        <p:txBody>
          <a:bodyPr>
            <a:normAutofit/>
          </a:bodyPr>
          <a:lstStyle/>
          <a:p>
            <a:pPr marL="0" indent="0" algn="just">
              <a:buNone/>
            </a:pP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El dato </a:t>
            </a:r>
            <a:r>
              <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obtenido esta dado para magnitudes estelares (objetos puntuales) </a:t>
            </a: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y no </a:t>
            </a:r>
            <a:r>
              <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para objetos con superficie como galaxias, nebulosas, cúmulos globulares, </a:t>
            </a:r>
            <a:r>
              <a:rPr lang="es-CO" sz="2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etc</a:t>
            </a:r>
            <a:r>
              <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endPar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just">
              <a:buNone/>
            </a:pP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El </a:t>
            </a:r>
            <a:r>
              <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calculo es válido para estrellas, asteroides y ese tipo de objetos </a:t>
            </a: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puntuales (</a:t>
            </a:r>
            <a:r>
              <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también con planetas lejanos como Urano y Neptuno</a:t>
            </a: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8" name="7 Grupo"/>
          <p:cNvGrpSpPr/>
          <p:nvPr/>
        </p:nvGrpSpPr>
        <p:grpSpPr>
          <a:xfrm>
            <a:off x="1259632" y="2924944"/>
            <a:ext cx="3168352" cy="2414628"/>
            <a:chOff x="1691680" y="4725143"/>
            <a:chExt cx="2761092" cy="1838564"/>
          </a:xfrm>
        </p:grpSpPr>
        <p:pic>
          <p:nvPicPr>
            <p:cNvPr id="2050" name="Picture 2" descr="http://www.laotramitad.org/laotramitad/images/stories/nebulosas/vialactea%20cop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725144"/>
              <a:ext cx="2761092" cy="183856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4 Conector recto"/>
            <p:cNvCxnSpPr/>
            <p:nvPr/>
          </p:nvCxnSpPr>
          <p:spPr>
            <a:xfrm>
              <a:off x="1691680" y="4725143"/>
              <a:ext cx="2761092" cy="18385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flipV="1">
              <a:off x="1691680" y="4725144"/>
              <a:ext cx="2761092" cy="18385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54" name="Picture 6" descr="http://www.astromia.com/fotosolar/fotos/sistemasol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872" y="3717032"/>
            <a:ext cx="3775243" cy="24637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8251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575048" y="394420"/>
            <a:ext cx="856895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CAMPO VISUAL</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Rectángulo 1"/>
          <p:cNvSpPr/>
          <p:nvPr/>
        </p:nvSpPr>
        <p:spPr>
          <a:xfrm>
            <a:off x="113928" y="1327994"/>
            <a:ext cx="8784976" cy="3108543"/>
          </a:xfrm>
          <a:prstGeom prst="rect">
            <a:avLst/>
          </a:prstGeom>
        </p:spPr>
        <p:txBody>
          <a:bodyPr wrap="square">
            <a:spAutoFit/>
          </a:bodyPr>
          <a:lstStyle/>
          <a:p>
            <a:pPr marL="82296" indent="0" algn="just">
              <a:buNone/>
            </a:pPr>
            <a:r>
              <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Se denomina campo visual al tamaño de la porción de cielo observado a través del telescopio con cierto ocular y trabajando bajo cierta ampliación</a:t>
            </a:r>
            <a:r>
              <a:rPr lang="es-CO"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marL="82296" indent="0" algn="just">
              <a:buNone/>
            </a:pPr>
            <a:endPar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82296" indent="0" algn="just">
              <a:buNone/>
            </a:pPr>
            <a:r>
              <a:rPr lang="es-CO"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Depende </a:t>
            </a:r>
            <a:r>
              <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 los </a:t>
            </a:r>
            <a:r>
              <a:rPr lang="es-CO"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oculares que </a:t>
            </a:r>
            <a:r>
              <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se usen.</a:t>
            </a:r>
          </a:p>
          <a:p>
            <a:pPr marL="82296" indent="0" algn="just">
              <a:buNone/>
            </a:pPr>
            <a:endPar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82296" indent="0" algn="just">
              <a:buNone/>
            </a:pPr>
            <a:r>
              <a:rPr lang="pt-BR" sz="28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Cv</a:t>
            </a:r>
            <a:r>
              <a:rPr lang="pt-BR"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pt-B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[grados] = </a:t>
            </a:r>
            <a:r>
              <a:rPr lang="pt-BR" sz="28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CvO</a:t>
            </a:r>
            <a:r>
              <a:rPr lang="pt-BR"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pt-B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[grados] / A</a:t>
            </a:r>
            <a:endParaRPr lang="es-CO"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Imagen 2"/>
          <p:cNvPicPr>
            <a:picLocks noChangeAspect="1"/>
          </p:cNvPicPr>
          <p:nvPr/>
        </p:nvPicPr>
        <p:blipFill>
          <a:blip r:embed="rId2"/>
          <a:stretch>
            <a:fillRect/>
          </a:stretch>
        </p:blipFill>
        <p:spPr>
          <a:xfrm>
            <a:off x="251520" y="4481061"/>
            <a:ext cx="6143625" cy="2171700"/>
          </a:xfrm>
          <a:prstGeom prst="rect">
            <a:avLst/>
          </a:prstGeom>
        </p:spPr>
      </p:pic>
      <p:pic>
        <p:nvPicPr>
          <p:cNvPr id="4" name="Imagen 3"/>
          <p:cNvPicPr>
            <a:picLocks noChangeAspect="1"/>
          </p:cNvPicPr>
          <p:nvPr/>
        </p:nvPicPr>
        <p:blipFill>
          <a:blip r:embed="rId3"/>
          <a:stretch>
            <a:fillRect/>
          </a:stretch>
        </p:blipFill>
        <p:spPr>
          <a:xfrm>
            <a:off x="6395146" y="2516022"/>
            <a:ext cx="2599644" cy="2122693"/>
          </a:xfrm>
          <a:prstGeom prst="rect">
            <a:avLst/>
          </a:prstGeom>
        </p:spPr>
      </p:pic>
    </p:spTree>
    <p:extLst>
      <p:ext uri="{BB962C8B-B14F-4D97-AF65-F5344CB8AC3E}">
        <p14:creationId xmlns:p14="http://schemas.microsoft.com/office/powerpoint/2010/main" val="1684337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412776"/>
            <a:ext cx="4072496" cy="5616624"/>
          </a:xfrm>
        </p:spPr>
        <p:txBody>
          <a:bodyPr anchor="ctr">
            <a:noAutofit/>
          </a:bodyPr>
          <a:lstStyle/>
          <a:p>
            <a:pPr marL="82296" indent="0">
              <a:buNone/>
            </a:pPr>
            <a:r>
              <a:rPr lang="es-CO"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Razón Focal (f/d): f/d = F [mm] / D [mm</a:t>
            </a:r>
            <a:r>
              <a:rPr lang="es-CO"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t>
            </a:r>
          </a:p>
          <a:p>
            <a:pPr marL="82296" indent="0">
              <a:buNone/>
            </a:pPr>
            <a:r>
              <a:rPr lang="pt-BR"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Aumentos</a:t>
            </a:r>
            <a:r>
              <a:rPr lang="pt-BR"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 A = F [mm] / </a:t>
            </a:r>
            <a:r>
              <a:rPr lang="pt-BR" sz="2400" b="1" dirty="0" err="1">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Foc</a:t>
            </a:r>
            <a:r>
              <a:rPr lang="pt-BR"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 [mm</a:t>
            </a:r>
            <a:r>
              <a:rPr lang="pt-BR"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t>
            </a:r>
          </a:p>
          <a:p>
            <a:pPr marL="82296" indent="0">
              <a:buNone/>
            </a:pPr>
            <a:r>
              <a:rPr lang="es-CO"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Ampliación </a:t>
            </a:r>
            <a:r>
              <a:rPr lang="es-CO"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Máxima: </a:t>
            </a:r>
            <a:r>
              <a:rPr lang="es-CO" sz="2400" b="1" dirty="0" err="1">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Amax</a:t>
            </a:r>
            <a:r>
              <a:rPr lang="es-CO"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 = 2,3 x </a:t>
            </a:r>
            <a:r>
              <a:rPr lang="es-CO"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D</a:t>
            </a:r>
            <a:endParaRPr lang="es-CO"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endParaRPr>
          </a:p>
          <a:p>
            <a:pPr marL="82296" indent="0">
              <a:buNone/>
            </a:pPr>
            <a:r>
              <a:rPr lang="es-CO"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Campo Real: Cr [grados] = Ca [grados] / </a:t>
            </a:r>
            <a:r>
              <a:rPr lang="es-CO"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a:t>
            </a:r>
          </a:p>
          <a:p>
            <a:pPr marL="82296" indent="0">
              <a:buNone/>
            </a:pPr>
            <a:r>
              <a:rPr lang="es-CO"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Resolución</a:t>
            </a:r>
            <a:r>
              <a:rPr lang="es-CO"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 R ["] = 4,56 / D [pulgadas</a:t>
            </a:r>
            <a:r>
              <a:rPr lang="es-CO"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t>
            </a:r>
          </a:p>
          <a:p>
            <a:pPr marL="82296" indent="0">
              <a:buNone/>
            </a:pPr>
            <a:r>
              <a:rPr lang="es-CO"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Magnitud </a:t>
            </a:r>
            <a:r>
              <a:rPr lang="es-CO"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Límite: M = 7,5 + 5 . Log D [cm</a:t>
            </a:r>
            <a:r>
              <a:rPr lang="es-CO" sz="2400" b="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t>
            </a:r>
            <a:endParaRPr lang="es-CO"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endParaRPr>
          </a:p>
        </p:txBody>
      </p:sp>
      <p:sp>
        <p:nvSpPr>
          <p:cNvPr id="4" name="2 Marcador de contenido"/>
          <p:cNvSpPr txBox="1">
            <a:spLocks/>
          </p:cNvSpPr>
          <p:nvPr/>
        </p:nvSpPr>
        <p:spPr>
          <a:xfrm>
            <a:off x="4788024" y="1196752"/>
            <a:ext cx="4072496" cy="5328592"/>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endParaRPr lang="es-CO" sz="2000" b="1" i="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endParaRPr>
          </a:p>
          <a:p>
            <a:pPr marL="82296" indent="0" algn="ctr">
              <a:buNone/>
            </a:pPr>
            <a:r>
              <a:rPr lang="es-CO" sz="2000" b="1" i="1" dirty="0" smtClean="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Donde</a:t>
            </a:r>
          </a:p>
          <a:p>
            <a:pPr marL="82296" indent="0">
              <a:buNone/>
            </a:pPr>
            <a:endParaRPr lang="es-CO"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endParaRPr>
          </a:p>
          <a:p>
            <a:r>
              <a:rPr lang="es-CO"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f/d: Razón Focal</a:t>
            </a:r>
          </a:p>
          <a:p>
            <a:r>
              <a:rPr lang="es-CO"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D: Diámetro del objetivo</a:t>
            </a:r>
          </a:p>
          <a:p>
            <a:r>
              <a:rPr lang="pt-BR"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 Aumentos (</a:t>
            </a:r>
            <a:r>
              <a:rPr lang="pt-BR" sz="2000" b="1" i="1" dirty="0" err="1">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Amax</a:t>
            </a:r>
            <a:r>
              <a:rPr lang="pt-BR"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 Máximos Aumentos)</a:t>
            </a:r>
          </a:p>
          <a:p>
            <a:r>
              <a:rPr lang="es-CO"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F: Distancia Focal del telescopio</a:t>
            </a:r>
          </a:p>
          <a:p>
            <a:r>
              <a:rPr lang="es-CO" sz="2000" b="1" i="1" dirty="0" err="1">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Foc</a:t>
            </a:r>
            <a:r>
              <a:rPr lang="es-CO"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 Distancia Focal del ocular</a:t>
            </a:r>
          </a:p>
          <a:p>
            <a:r>
              <a:rPr lang="es-CO"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Cr: Campo Real</a:t>
            </a:r>
          </a:p>
          <a:p>
            <a:r>
              <a:rPr lang="es-CO"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Ca: Campo Aparente (ocular)</a:t>
            </a:r>
          </a:p>
          <a:p>
            <a:r>
              <a:rPr lang="es-CO"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R: Resolución</a:t>
            </a:r>
          </a:p>
          <a:p>
            <a:r>
              <a:rPr lang="es-CO" sz="2000" b="1" i="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M: Magnitud</a:t>
            </a:r>
          </a:p>
        </p:txBody>
      </p:sp>
      <p:sp>
        <p:nvSpPr>
          <p:cNvPr id="5" name="Rectángulo 4"/>
          <p:cNvSpPr/>
          <p:nvPr/>
        </p:nvSpPr>
        <p:spPr>
          <a:xfrm>
            <a:off x="2777006" y="404664"/>
            <a:ext cx="3811218" cy="707886"/>
          </a:xfrm>
          <a:prstGeom prst="rect">
            <a:avLst/>
          </a:prstGeom>
        </p:spPr>
        <p:txBody>
          <a:bodyPr wrap="square">
            <a:spAutoFit/>
          </a:bodyPr>
          <a:lstStyle/>
          <a:p>
            <a:pPr algn="ctr"/>
            <a:r>
              <a:rPr lang="es-ES" sz="40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FORMULAS</a:t>
            </a:r>
            <a:endParaRPr lang="es-E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966957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ABERRACIONES ÓPTICAS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583313"/>
            <a:ext cx="8640960" cy="2308324"/>
          </a:xfrm>
          <a:prstGeom prst="rect">
            <a:avLst/>
          </a:prstGeom>
          <a:noFill/>
        </p:spPr>
        <p:txBody>
          <a:bodyPr wrap="square" rtlCol="0">
            <a:spAutoFit/>
          </a:bodyPr>
          <a:lstStyle/>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Una aberración se produce cuando los rayos procedentes de un punto objeto no forman un solo punto imagen. Pueden ser geométricas y cromáticas.</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Las aberraciones geométricas son aquellas en las que la imagen de un punto no es otro punto debido a que no se cumple la aproximación paraxial.</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Las aberraciones cromáticas son aquellas que se producen debido a que la luz no es monocromática.</a:t>
            </a:r>
          </a:p>
        </p:txBody>
      </p:sp>
      <p:pic>
        <p:nvPicPr>
          <p:cNvPr id="2052" name="Picture 4" descr="Archivo:Spherical aberratio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789040"/>
            <a:ext cx="4896544" cy="300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1150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ABERRACIONES ÓPTICAS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340768"/>
            <a:ext cx="8640960" cy="2585323"/>
          </a:xfrm>
          <a:prstGeom prst="rect">
            <a:avLst/>
          </a:prstGeom>
          <a:noFill/>
        </p:spPr>
        <p:txBody>
          <a:bodyPr wrap="square" rtlCol="0">
            <a:spAutoFit/>
          </a:bodyPr>
          <a:lstStyle/>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ABERRACIÓN ESFÉRICA</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Es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una aberración geométrica debida a que no se cumple la aproximación paraxial. Los rayos próximos al eje (paraxiales) se concentran en un foco y los más alejados lo hacen en otro punto, de modo que la imagen es un disco circular</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 aberración esférica se corrige con un diafragma que no permite el paso de los rayos alejados del eje. También puede utilizarse una combinación de lentes convergentes y divergentes que elimine la aberración por compensación del efecto de una con otra.</a:t>
            </a:r>
          </a:p>
        </p:txBody>
      </p:sp>
      <p:pic>
        <p:nvPicPr>
          <p:cNvPr id="4098" name="Picture 2" descr="Resultado de imagen para aberracion esfe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926091"/>
            <a:ext cx="5112568" cy="290434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255675" y="5008931"/>
            <a:ext cx="1368152"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Ver video.</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616797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ABERRACIONES ÓPTICAS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340768"/>
            <a:ext cx="8640960" cy="2308324"/>
          </a:xfrm>
          <a:prstGeom prst="rect">
            <a:avLst/>
          </a:prstGeom>
          <a:noFill/>
        </p:spPr>
        <p:txBody>
          <a:bodyPr wrap="square" rtlCol="0">
            <a:spAutoFit/>
          </a:bodyPr>
          <a:lstStyle/>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ABERRACIÓN CROMÁTICA</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 estudiar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 dispersión, el índice de refracción depende de la longitud de onda y, por lo tanto, la distancia focal es diferente para cada color. La imagen de un punto es un punto para cada color. </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Este defecto se corrige con un par acromático, combinando una lente convergente y otra divergente en contacto, de modo que compensen entre sí la aberración cromática.</a:t>
            </a:r>
          </a:p>
        </p:txBody>
      </p:sp>
      <p:pic>
        <p:nvPicPr>
          <p:cNvPr id="3078" name="Picture 6" descr="Resultado de imagen para aberración cromát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3649092"/>
            <a:ext cx="424815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107504" y="4207235"/>
            <a:ext cx="3952875" cy="2076450"/>
          </a:xfrm>
          <a:prstGeom prst="rect">
            <a:avLst/>
          </a:prstGeom>
        </p:spPr>
      </p:pic>
      <p:sp>
        <p:nvSpPr>
          <p:cNvPr id="7" name="CuadroTexto 6"/>
          <p:cNvSpPr txBox="1"/>
          <p:nvPr/>
        </p:nvSpPr>
        <p:spPr>
          <a:xfrm>
            <a:off x="1399865" y="6423010"/>
            <a:ext cx="1368152"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Ver video.</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9456567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ABERRACIONES ÓPTICAS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340768"/>
            <a:ext cx="8640960" cy="2031325"/>
          </a:xfrm>
          <a:prstGeom prst="rect">
            <a:avLst/>
          </a:prstGeom>
          <a:noFill/>
        </p:spPr>
        <p:txBody>
          <a:bodyPr wrap="square" rtlCol="0">
            <a:spAutoFit/>
          </a:bodyPr>
          <a:lstStyle/>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ASTIGMATISMO</a:t>
            </a:r>
          </a:p>
          <a:p>
            <a:pPr algn="just"/>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En el astigmatismo, la imagen de un punto no es otro punto, sino dos rectas perpendiculares entre sí. El motivo es que las lentes no poseen la misma curvatura en todos los planos axiales.</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Esta aberración se corrige combinando lentes esféricas y cilíndricas.</a:t>
            </a:r>
          </a:p>
        </p:txBody>
      </p:sp>
      <p:pic>
        <p:nvPicPr>
          <p:cNvPr id="5" name="Imagen 4"/>
          <p:cNvPicPr>
            <a:picLocks noChangeAspect="1"/>
          </p:cNvPicPr>
          <p:nvPr/>
        </p:nvPicPr>
        <p:blipFill>
          <a:blip r:embed="rId2"/>
          <a:stretch>
            <a:fillRect/>
          </a:stretch>
        </p:blipFill>
        <p:spPr>
          <a:xfrm>
            <a:off x="1403648" y="3598002"/>
            <a:ext cx="5832648" cy="3013925"/>
          </a:xfrm>
          <a:prstGeom prst="rect">
            <a:avLst/>
          </a:prstGeom>
        </p:spPr>
      </p:pic>
    </p:spTree>
    <p:extLst>
      <p:ext uri="{BB962C8B-B14F-4D97-AF65-F5344CB8AC3E}">
        <p14:creationId xmlns:p14="http://schemas.microsoft.com/office/powerpoint/2010/main" val="77854866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ABERRACIONES ÓPTICAS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340768"/>
            <a:ext cx="8640960" cy="2031325"/>
          </a:xfrm>
          <a:prstGeom prst="rect">
            <a:avLst/>
          </a:prstGeom>
          <a:noFill/>
        </p:spPr>
        <p:txBody>
          <a:bodyPr wrap="square" rtlCol="0">
            <a:spAutoFit/>
          </a:bodyPr>
          <a:lstStyle/>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COMA</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Es una aberración similar a la esférica. La imagen de un punto, en vez de un disco circular es alargada como un cometa (de ahí su nombre).</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El coma puede evitarse utilizando un diafragma que no permite el paso de los rayos alejados del eje.</a:t>
            </a:r>
          </a:p>
        </p:txBody>
      </p:sp>
      <p:pic>
        <p:nvPicPr>
          <p:cNvPr id="4" name="Imagen 3"/>
          <p:cNvPicPr>
            <a:picLocks noChangeAspect="1"/>
          </p:cNvPicPr>
          <p:nvPr/>
        </p:nvPicPr>
        <p:blipFill>
          <a:blip r:embed="rId2"/>
          <a:stretch>
            <a:fillRect/>
          </a:stretch>
        </p:blipFill>
        <p:spPr>
          <a:xfrm>
            <a:off x="2123728" y="3182838"/>
            <a:ext cx="4705350" cy="2838450"/>
          </a:xfrm>
          <a:prstGeom prst="rect">
            <a:avLst/>
          </a:prstGeom>
        </p:spPr>
      </p:pic>
      <p:sp>
        <p:nvSpPr>
          <p:cNvPr id="5" name="CuadroTexto 4"/>
          <p:cNvSpPr txBox="1"/>
          <p:nvPr/>
        </p:nvSpPr>
        <p:spPr>
          <a:xfrm>
            <a:off x="3792327" y="6237312"/>
            <a:ext cx="1368152"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Ver video.</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41009006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ABERRACIONES ÓPTICAS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340768"/>
            <a:ext cx="8640960" cy="1200329"/>
          </a:xfrm>
          <a:prstGeom prst="rect">
            <a:avLst/>
          </a:prstGeom>
          <a:noFill/>
        </p:spPr>
        <p:txBody>
          <a:bodyPr wrap="square" rtlCol="0">
            <a:spAutoFit/>
          </a:bodyPr>
          <a:lstStyle/>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DESENFOQUE</a:t>
            </a:r>
          </a:p>
          <a:p>
            <a:pPr algn="just"/>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El ocular no se encuentra a la distancia ideal para la formación de las imágenes de forma definida y se genera una imagen borrosa.</a:t>
            </a:r>
            <a:endPar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Imagen 4"/>
          <p:cNvPicPr>
            <a:picLocks noChangeAspect="1"/>
          </p:cNvPicPr>
          <p:nvPr/>
        </p:nvPicPr>
        <p:blipFill>
          <a:blip r:embed="rId2"/>
          <a:stretch>
            <a:fillRect/>
          </a:stretch>
        </p:blipFill>
        <p:spPr>
          <a:xfrm>
            <a:off x="467544" y="2708920"/>
            <a:ext cx="8001000" cy="2257425"/>
          </a:xfrm>
          <a:prstGeom prst="rect">
            <a:avLst/>
          </a:prstGeom>
        </p:spPr>
      </p:pic>
      <p:pic>
        <p:nvPicPr>
          <p:cNvPr id="6" name="Imagen 5"/>
          <p:cNvPicPr>
            <a:picLocks noChangeAspect="1"/>
          </p:cNvPicPr>
          <p:nvPr/>
        </p:nvPicPr>
        <p:blipFill>
          <a:blip r:embed="rId3"/>
          <a:stretch>
            <a:fillRect/>
          </a:stretch>
        </p:blipFill>
        <p:spPr>
          <a:xfrm>
            <a:off x="3203848" y="5160349"/>
            <a:ext cx="3095625" cy="1476375"/>
          </a:xfrm>
          <a:prstGeom prst="rect">
            <a:avLst/>
          </a:prstGeom>
        </p:spPr>
      </p:pic>
    </p:spTree>
    <p:extLst>
      <p:ext uri="{BB962C8B-B14F-4D97-AF65-F5344CB8AC3E}">
        <p14:creationId xmlns:p14="http://schemas.microsoft.com/office/powerpoint/2010/main" val="24467366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94047" y="186517"/>
            <a:ext cx="7931118" cy="923330"/>
          </a:xfrm>
          <a:prstGeom prst="rect">
            <a:avLst/>
          </a:prstGeom>
          <a:noFill/>
        </p:spPr>
        <p:txBody>
          <a:bodyPr wrap="squar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ABERRACIONES ÓPTICAS</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323528" y="1340768"/>
            <a:ext cx="8640960" cy="1477328"/>
          </a:xfrm>
          <a:prstGeom prst="rect">
            <a:avLst/>
          </a:prstGeom>
          <a:noFill/>
        </p:spPr>
        <p:txBody>
          <a:bodyPr wrap="square" rtlCol="0">
            <a:spAutoFit/>
          </a:bodyPr>
          <a:lstStyle/>
          <a:p>
            <a:pPr algn="just"/>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CURVATURA DEL CAMPO VISUAL</a:t>
            </a:r>
          </a:p>
          <a:p>
            <a:pPr algn="just"/>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 imagen se proyecta sobre un campo de visión arqueado, lo que hace imposible enfocar la imagen en el centro y el borde simultáneamente. Para reducir el impacto de esta aberración es necesario reducir la cantidad de luz que entra en el sistema óptico.</a:t>
            </a:r>
          </a:p>
        </p:txBody>
      </p:sp>
      <p:pic>
        <p:nvPicPr>
          <p:cNvPr id="717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41" y="3573016"/>
            <a:ext cx="4325094" cy="216254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5224765" y="3573016"/>
            <a:ext cx="3600400" cy="2160240"/>
          </a:xfrm>
          <a:prstGeom prst="rect">
            <a:avLst/>
          </a:prstGeom>
        </p:spPr>
      </p:pic>
    </p:spTree>
    <p:extLst>
      <p:ext uri="{BB962C8B-B14F-4D97-AF65-F5344CB8AC3E}">
        <p14:creationId xmlns:p14="http://schemas.microsoft.com/office/powerpoint/2010/main" val="5361230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90723" y="692696"/>
            <a:ext cx="7061934"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¿DÓNDE ESTÁ GALILEO?</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uadroTexto 2"/>
          <p:cNvSpPr txBox="1"/>
          <p:nvPr/>
        </p:nvSpPr>
        <p:spPr>
          <a:xfrm>
            <a:off x="411596" y="4704345"/>
            <a:ext cx="1608868"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Galileo Galilei</a:t>
            </a:r>
          </a:p>
        </p:txBody>
      </p:sp>
      <p:pic>
        <p:nvPicPr>
          <p:cNvPr id="4" name="Imagen 3"/>
          <p:cNvPicPr>
            <a:picLocks noChangeAspect="1"/>
          </p:cNvPicPr>
          <p:nvPr/>
        </p:nvPicPr>
        <p:blipFill>
          <a:blip r:embed="rId2"/>
          <a:stretch>
            <a:fillRect/>
          </a:stretch>
        </p:blipFill>
        <p:spPr>
          <a:xfrm>
            <a:off x="251520" y="1748208"/>
            <a:ext cx="1929021" cy="2881244"/>
          </a:xfrm>
          <a:prstGeom prst="rect">
            <a:avLst/>
          </a:prstGeom>
        </p:spPr>
      </p:pic>
      <p:pic>
        <p:nvPicPr>
          <p:cNvPr id="7" name="Imagen 6"/>
          <p:cNvPicPr>
            <a:picLocks noChangeAspect="1"/>
          </p:cNvPicPr>
          <p:nvPr/>
        </p:nvPicPr>
        <p:blipFill>
          <a:blip r:embed="rId3"/>
          <a:stretch>
            <a:fillRect/>
          </a:stretch>
        </p:blipFill>
        <p:spPr>
          <a:xfrm>
            <a:off x="3491880" y="1617115"/>
            <a:ext cx="3816424" cy="1878855"/>
          </a:xfrm>
          <a:prstGeom prst="rect">
            <a:avLst/>
          </a:prstGeom>
        </p:spPr>
      </p:pic>
      <p:sp>
        <p:nvSpPr>
          <p:cNvPr id="8" name="CuadroTexto 7"/>
          <p:cNvSpPr txBox="1"/>
          <p:nvPr/>
        </p:nvSpPr>
        <p:spPr>
          <a:xfrm>
            <a:off x="7535132" y="2207744"/>
            <a:ext cx="1608868" cy="36933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3X</a:t>
            </a:r>
          </a:p>
        </p:txBody>
      </p:sp>
      <p:pic>
        <p:nvPicPr>
          <p:cNvPr id="9" name="Imagen 8"/>
          <p:cNvPicPr>
            <a:picLocks noChangeAspect="1"/>
          </p:cNvPicPr>
          <p:nvPr/>
        </p:nvPicPr>
        <p:blipFill>
          <a:blip r:embed="rId4"/>
          <a:stretch>
            <a:fillRect/>
          </a:stretch>
        </p:blipFill>
        <p:spPr>
          <a:xfrm>
            <a:off x="3392940" y="3907458"/>
            <a:ext cx="1899140" cy="2949998"/>
          </a:xfrm>
          <a:prstGeom prst="rect">
            <a:avLst/>
          </a:prstGeom>
        </p:spPr>
      </p:pic>
      <p:sp>
        <p:nvSpPr>
          <p:cNvPr id="10" name="CuadroTexto 9"/>
          <p:cNvSpPr txBox="1"/>
          <p:nvPr/>
        </p:nvSpPr>
        <p:spPr>
          <a:xfrm>
            <a:off x="5402143" y="4629452"/>
            <a:ext cx="1608868" cy="1200329"/>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Telescopio de 30 aumentos.</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Museo ciudad de Florencia</a:t>
            </a:r>
          </a:p>
        </p:txBody>
      </p:sp>
    </p:spTree>
    <p:extLst>
      <p:ext uri="{BB962C8B-B14F-4D97-AF65-F5344CB8AC3E}">
        <p14:creationId xmlns:p14="http://schemas.microsoft.com/office/powerpoint/2010/main" val="42462450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spTree>
    <p:extLst>
      <p:ext uri="{BB962C8B-B14F-4D97-AF65-F5344CB8AC3E}">
        <p14:creationId xmlns:p14="http://schemas.microsoft.com/office/powerpoint/2010/main" val="341600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167232" y="692696"/>
            <a:ext cx="3308919"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¿QUÉ VIÓ?</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052" name="Picture 4" descr="Resultado de imagen para observaciones de galil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4234774"/>
            <a:ext cx="3737091" cy="26068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observaciones de galile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7" y="1715652"/>
            <a:ext cx="3687994" cy="2519122"/>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3707904" y="1534711"/>
            <a:ext cx="3240360" cy="646331"/>
          </a:xfrm>
          <a:prstGeom prst="rect">
            <a:avLst/>
          </a:prstGeom>
          <a:noFill/>
        </p:spPr>
        <p:txBody>
          <a:bodyPr wrap="square" rtlCol="0">
            <a:spAutoFit/>
          </a:bodyPr>
          <a:lstStyle/>
          <a:p>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Siderius</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Nuncius</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El mensajero de las estrellas</a:t>
            </a:r>
          </a:p>
        </p:txBody>
      </p:sp>
      <p:sp>
        <p:nvSpPr>
          <p:cNvPr id="14" name="CuadroTexto 13"/>
          <p:cNvSpPr txBox="1"/>
          <p:nvPr/>
        </p:nvSpPr>
        <p:spPr>
          <a:xfrm>
            <a:off x="4711955" y="2667528"/>
            <a:ext cx="3528392" cy="646331"/>
          </a:xfrm>
          <a:prstGeom prst="rect">
            <a:avLst/>
          </a:prstGeom>
          <a:noFill/>
        </p:spPr>
        <p:txBody>
          <a:bodyPr wrap="square" rtlCol="0">
            <a:spAutoFit/>
          </a:bodyPr>
          <a:lstStyle/>
          <a:p>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Perspicillum</a:t>
            </a:r>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 </a:t>
            </a:r>
            <a:r>
              <a:rPr lang="es-CO"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Instrumentum</a:t>
            </a:r>
            <a:endPar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Telescopio</a:t>
            </a:r>
          </a:p>
        </p:txBody>
      </p:sp>
      <p:pic>
        <p:nvPicPr>
          <p:cNvPr id="6" name="Imagen 5"/>
          <p:cNvPicPr>
            <a:picLocks noChangeAspect="1"/>
          </p:cNvPicPr>
          <p:nvPr/>
        </p:nvPicPr>
        <p:blipFill>
          <a:blip r:embed="rId4"/>
          <a:stretch>
            <a:fillRect/>
          </a:stretch>
        </p:blipFill>
        <p:spPr>
          <a:xfrm>
            <a:off x="5148064" y="3501008"/>
            <a:ext cx="3200400" cy="3152775"/>
          </a:xfrm>
          <a:prstGeom prst="rect">
            <a:avLst/>
          </a:prstGeom>
        </p:spPr>
      </p:pic>
    </p:spTree>
    <p:extLst>
      <p:ext uri="{BB962C8B-B14F-4D97-AF65-F5344CB8AC3E}">
        <p14:creationId xmlns:p14="http://schemas.microsoft.com/office/powerpoint/2010/main" val="38558949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55776" y="31322"/>
            <a:ext cx="4304383"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¿QUÉ SIGUIÓ?</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CuadroTexto 12"/>
          <p:cNvSpPr txBox="1"/>
          <p:nvPr/>
        </p:nvSpPr>
        <p:spPr>
          <a:xfrm>
            <a:off x="0" y="1502688"/>
            <a:ext cx="9144000" cy="5355312"/>
          </a:xfrm>
          <a:prstGeom prst="rect">
            <a:avLst/>
          </a:prstGeom>
          <a:noFill/>
        </p:spPr>
        <p:txBody>
          <a:bodyPr wrap="square" rtlCol="0">
            <a:spAutoFit/>
          </a:bodyPr>
          <a:lstStyle/>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•Los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primeros telescopios conocidos aparecieron en 1608 y son acreditados a Hans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Lippershey</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•La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revista británica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History</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Today,1 atribuyen la autoría a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ungerundense</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llamado Juan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Roget</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en 1590.</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•En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1611, Johannes Kepler describió cómo podía elaborarse un telescopio con un objetivo y lente ocular convexo </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•1655</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astrónomos como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Christiaan</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Huygens fabricaban telescopios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keplearianos</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de gran alcance</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•Isaac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Newton ha recibido el crédito por haber fabricado el primer telescopio reflector "práctico" en 1688, </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•En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1672, Laurent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Cassegrain</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describió el diseño de un reflector con un espejo secundario pequeño y convexo para reflejar la luz a través de un agujero central en el espejo principal.</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•En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1733 en un telescopio fabricado por Chester Moore Hall. John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Dollond</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desarrolló lentes acromáticos y produjo telescopios con ellos en cantidades comerciales a partir de 1758.</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•Grandes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espejos paraboloides por John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Hadley</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en 1721</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•El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proceso de platear espejos de vidrio por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Léon</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Foucault en 1857; y la adopción de revestimientos de aluminio de larga duración sobre espejos reflectores en 1932.</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•El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primer radiotelescopio fue construido por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Grote</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Reber</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en 1937.</a:t>
            </a:r>
          </a:p>
          <a:p>
            <a:r>
              <a:rPr lang="es-CO"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•Hoy día se </a:t>
            </a:r>
            <a:r>
              <a:rPr lang="es-CO"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han desarrollado muchos tipos de telescopios para un amplio rango de longitudes de onda de radio a rayos gamma.</a:t>
            </a:r>
          </a:p>
        </p:txBody>
      </p:sp>
    </p:spTree>
    <p:extLst>
      <p:ext uri="{BB962C8B-B14F-4D97-AF65-F5344CB8AC3E}">
        <p14:creationId xmlns:p14="http://schemas.microsoft.com/office/powerpoint/2010/main" val="7074129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10466" y="260648"/>
            <a:ext cx="4139018"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¿CÓMO SON?</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Imagen 2"/>
          <p:cNvPicPr>
            <a:picLocks noChangeAspect="1"/>
          </p:cNvPicPr>
          <p:nvPr/>
        </p:nvPicPr>
        <p:blipFill>
          <a:blip r:embed="rId2"/>
          <a:stretch>
            <a:fillRect/>
          </a:stretch>
        </p:blipFill>
        <p:spPr>
          <a:xfrm>
            <a:off x="107504" y="1844824"/>
            <a:ext cx="2010606" cy="2863205"/>
          </a:xfrm>
          <a:prstGeom prst="rect">
            <a:avLst/>
          </a:prstGeom>
        </p:spPr>
      </p:pic>
      <p:pic>
        <p:nvPicPr>
          <p:cNvPr id="4" name="Imagen 3"/>
          <p:cNvPicPr>
            <a:picLocks noChangeAspect="1"/>
          </p:cNvPicPr>
          <p:nvPr/>
        </p:nvPicPr>
        <p:blipFill>
          <a:blip r:embed="rId3"/>
          <a:stretch>
            <a:fillRect/>
          </a:stretch>
        </p:blipFill>
        <p:spPr>
          <a:xfrm>
            <a:off x="1356251" y="4019770"/>
            <a:ext cx="2376264" cy="2698210"/>
          </a:xfrm>
          <a:prstGeom prst="rect">
            <a:avLst/>
          </a:prstGeom>
        </p:spPr>
      </p:pic>
      <p:pic>
        <p:nvPicPr>
          <p:cNvPr id="5" name="Imagen 4"/>
          <p:cNvPicPr>
            <a:picLocks noChangeAspect="1"/>
          </p:cNvPicPr>
          <p:nvPr/>
        </p:nvPicPr>
        <p:blipFill>
          <a:blip r:embed="rId4"/>
          <a:stretch>
            <a:fillRect/>
          </a:stretch>
        </p:blipFill>
        <p:spPr>
          <a:xfrm>
            <a:off x="2987823" y="1844824"/>
            <a:ext cx="3513883" cy="2442415"/>
          </a:xfrm>
          <a:prstGeom prst="rect">
            <a:avLst/>
          </a:prstGeom>
        </p:spPr>
      </p:pic>
      <p:pic>
        <p:nvPicPr>
          <p:cNvPr id="6" name="Imagen 5"/>
          <p:cNvPicPr>
            <a:picLocks noChangeAspect="1"/>
          </p:cNvPicPr>
          <p:nvPr/>
        </p:nvPicPr>
        <p:blipFill>
          <a:blip r:embed="rId5"/>
          <a:stretch>
            <a:fillRect/>
          </a:stretch>
        </p:blipFill>
        <p:spPr>
          <a:xfrm>
            <a:off x="4132395" y="4096070"/>
            <a:ext cx="2088232" cy="2748667"/>
          </a:xfrm>
          <a:prstGeom prst="rect">
            <a:avLst/>
          </a:prstGeom>
        </p:spPr>
      </p:pic>
      <p:pic>
        <p:nvPicPr>
          <p:cNvPr id="7" name="Imagen 6"/>
          <p:cNvPicPr>
            <a:picLocks noChangeAspect="1"/>
          </p:cNvPicPr>
          <p:nvPr/>
        </p:nvPicPr>
        <p:blipFill>
          <a:blip r:embed="rId6"/>
          <a:stretch>
            <a:fillRect/>
          </a:stretch>
        </p:blipFill>
        <p:spPr>
          <a:xfrm>
            <a:off x="7065132" y="1244126"/>
            <a:ext cx="1871784" cy="2694235"/>
          </a:xfrm>
          <a:prstGeom prst="rect">
            <a:avLst/>
          </a:prstGeom>
        </p:spPr>
      </p:pic>
      <p:pic>
        <p:nvPicPr>
          <p:cNvPr id="8" name="Imagen 7"/>
          <p:cNvPicPr>
            <a:picLocks noChangeAspect="1"/>
          </p:cNvPicPr>
          <p:nvPr/>
        </p:nvPicPr>
        <p:blipFill>
          <a:blip r:embed="rId7"/>
          <a:stretch>
            <a:fillRect/>
          </a:stretch>
        </p:blipFill>
        <p:spPr>
          <a:xfrm>
            <a:off x="6108340" y="4287239"/>
            <a:ext cx="3035660" cy="2031255"/>
          </a:xfrm>
          <a:prstGeom prst="rect">
            <a:avLst/>
          </a:prstGeom>
        </p:spPr>
      </p:pic>
    </p:spTree>
    <p:extLst>
      <p:ext uri="{BB962C8B-B14F-4D97-AF65-F5344CB8AC3E}">
        <p14:creationId xmlns:p14="http://schemas.microsoft.com/office/powerpoint/2010/main" val="5965774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a:blip r:embed="rId2"/>
          <a:stretch>
            <a:fillRect/>
          </a:stretch>
        </p:blipFill>
        <p:spPr>
          <a:xfrm>
            <a:off x="6312193" y="4766356"/>
            <a:ext cx="2661427" cy="1772397"/>
          </a:xfrm>
          <a:prstGeom prst="rect">
            <a:avLst/>
          </a:prstGeom>
        </p:spPr>
      </p:pic>
      <p:pic>
        <p:nvPicPr>
          <p:cNvPr id="10" name="Imagen 9"/>
          <p:cNvPicPr>
            <a:picLocks noChangeAspect="1"/>
          </p:cNvPicPr>
          <p:nvPr/>
        </p:nvPicPr>
        <p:blipFill>
          <a:blip r:embed="rId3"/>
          <a:stretch>
            <a:fillRect/>
          </a:stretch>
        </p:blipFill>
        <p:spPr>
          <a:xfrm>
            <a:off x="-6095" y="5189493"/>
            <a:ext cx="2476436" cy="1667725"/>
          </a:xfrm>
          <a:prstGeom prst="rect">
            <a:avLst/>
          </a:prstGeom>
        </p:spPr>
      </p:pic>
      <p:pic>
        <p:nvPicPr>
          <p:cNvPr id="6" name="Marcador de contenido 5"/>
          <p:cNvPicPr>
            <a:picLocks noGrp="1" noChangeAspect="1"/>
          </p:cNvPicPr>
          <p:nvPr>
            <p:ph idx="1"/>
          </p:nvPr>
        </p:nvPicPr>
        <p:blipFill>
          <a:blip r:embed="rId4"/>
          <a:stretch>
            <a:fillRect/>
          </a:stretch>
        </p:blipFill>
        <p:spPr>
          <a:xfrm>
            <a:off x="73077" y="1688435"/>
            <a:ext cx="3562819" cy="1761761"/>
          </a:xfrm>
          <a:prstGeom prst="rect">
            <a:avLst/>
          </a:prstGeom>
        </p:spPr>
      </p:pic>
      <p:sp>
        <p:nvSpPr>
          <p:cNvPr id="5" name="Rectángulo 4"/>
          <p:cNvSpPr/>
          <p:nvPr/>
        </p:nvSpPr>
        <p:spPr>
          <a:xfrm>
            <a:off x="1315471" y="260648"/>
            <a:ext cx="6929013" cy="923330"/>
          </a:xfrm>
          <a:prstGeom prst="rect">
            <a:avLst/>
          </a:prstGeom>
          <a:noFill/>
        </p:spPr>
        <p:txBody>
          <a:bodyPr wrap="none" lIns="91440" tIns="45720" rIns="91440" bIns="45720">
            <a:spAutoFit/>
          </a:bodyPr>
          <a:lstStyle/>
          <a:p>
            <a:pPr algn="ctr"/>
            <a:r>
              <a:rPr lang="es-E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¿QUÉ HAY HOY EN DÍA?</a:t>
            </a:r>
            <a:endParaRPr lang="es-E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Imagen 6"/>
          <p:cNvPicPr>
            <a:picLocks noChangeAspect="1"/>
          </p:cNvPicPr>
          <p:nvPr/>
        </p:nvPicPr>
        <p:blipFill>
          <a:blip r:embed="rId5"/>
          <a:stretch>
            <a:fillRect/>
          </a:stretch>
        </p:blipFill>
        <p:spPr>
          <a:xfrm>
            <a:off x="3426790" y="1394959"/>
            <a:ext cx="3240360" cy="2081152"/>
          </a:xfrm>
          <a:prstGeom prst="rect">
            <a:avLst/>
          </a:prstGeom>
        </p:spPr>
      </p:pic>
      <p:pic>
        <p:nvPicPr>
          <p:cNvPr id="8" name="Imagen 7"/>
          <p:cNvPicPr>
            <a:picLocks noChangeAspect="1"/>
          </p:cNvPicPr>
          <p:nvPr/>
        </p:nvPicPr>
        <p:blipFill>
          <a:blip r:embed="rId6"/>
          <a:stretch>
            <a:fillRect/>
          </a:stretch>
        </p:blipFill>
        <p:spPr>
          <a:xfrm>
            <a:off x="101998" y="3501008"/>
            <a:ext cx="2747183" cy="2002946"/>
          </a:xfrm>
          <a:prstGeom prst="rect">
            <a:avLst/>
          </a:prstGeom>
        </p:spPr>
      </p:pic>
      <p:pic>
        <p:nvPicPr>
          <p:cNvPr id="11" name="Imagen 10"/>
          <p:cNvPicPr>
            <a:picLocks noChangeAspect="1"/>
          </p:cNvPicPr>
          <p:nvPr/>
        </p:nvPicPr>
        <p:blipFill>
          <a:blip r:embed="rId7"/>
          <a:stretch>
            <a:fillRect/>
          </a:stretch>
        </p:blipFill>
        <p:spPr>
          <a:xfrm>
            <a:off x="2982789" y="3543034"/>
            <a:ext cx="2617112" cy="1686988"/>
          </a:xfrm>
          <a:prstGeom prst="rect">
            <a:avLst/>
          </a:prstGeom>
        </p:spPr>
      </p:pic>
      <p:pic>
        <p:nvPicPr>
          <p:cNvPr id="12" name="Imagen 11"/>
          <p:cNvPicPr>
            <a:picLocks noChangeAspect="1"/>
          </p:cNvPicPr>
          <p:nvPr/>
        </p:nvPicPr>
        <p:blipFill>
          <a:blip r:embed="rId8"/>
          <a:stretch>
            <a:fillRect/>
          </a:stretch>
        </p:blipFill>
        <p:spPr>
          <a:xfrm>
            <a:off x="6347705" y="2146522"/>
            <a:ext cx="2762953" cy="2278454"/>
          </a:xfrm>
          <a:prstGeom prst="rect">
            <a:avLst/>
          </a:prstGeom>
        </p:spPr>
      </p:pic>
      <p:sp>
        <p:nvSpPr>
          <p:cNvPr id="14" name="Rectángulo 13"/>
          <p:cNvSpPr/>
          <p:nvPr/>
        </p:nvSpPr>
        <p:spPr>
          <a:xfrm>
            <a:off x="101998" y="3968459"/>
            <a:ext cx="2491772" cy="553998"/>
          </a:xfrm>
          <a:prstGeom prst="rect">
            <a:avLst/>
          </a:prstGeom>
        </p:spPr>
        <p:txBody>
          <a:bodyPr wrap="none">
            <a:spAutoFit/>
          </a:bodyPr>
          <a:lstStyle/>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Observatorios de </a:t>
            </a:r>
            <a:r>
              <a:rPr lang="es-CO" sz="15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Mauna</a:t>
            </a:r>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Kea</a:t>
            </a:r>
          </a:p>
          <a:p>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HAWAI</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Rectángulo 14"/>
          <p:cNvSpPr/>
          <p:nvPr/>
        </p:nvSpPr>
        <p:spPr>
          <a:xfrm>
            <a:off x="73077" y="6261754"/>
            <a:ext cx="2924327" cy="553998"/>
          </a:xfrm>
          <a:prstGeom prst="rect">
            <a:avLst/>
          </a:prstGeom>
        </p:spPr>
        <p:txBody>
          <a:bodyPr wrap="none">
            <a:spAutoFit/>
          </a:bodyPr>
          <a:lstStyle/>
          <a:p>
            <a:r>
              <a:rPr lang="es-CO" sz="15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Zelenchukskaya</a:t>
            </a:r>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monte </a:t>
            </a:r>
            <a:r>
              <a:rPr lang="es-CO" sz="15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Pastukhov</a:t>
            </a:r>
            <a:endPar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RUSIA</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Rectángulo 16"/>
          <p:cNvSpPr/>
          <p:nvPr/>
        </p:nvSpPr>
        <p:spPr>
          <a:xfrm>
            <a:off x="3105280" y="4676024"/>
            <a:ext cx="2288191" cy="553998"/>
          </a:xfrm>
          <a:prstGeom prst="rect">
            <a:avLst/>
          </a:prstGeom>
        </p:spPr>
        <p:txBody>
          <a:bodyPr wrap="none">
            <a:spAutoFit/>
          </a:bodyPr>
          <a:lstStyle/>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Monte Palomar; </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California</a:t>
            </a:r>
          </a:p>
          <a:p>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EE </a:t>
            </a:r>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UU</a:t>
            </a:r>
          </a:p>
        </p:txBody>
      </p:sp>
      <p:sp>
        <p:nvSpPr>
          <p:cNvPr id="18" name="Rectángulo 17"/>
          <p:cNvSpPr/>
          <p:nvPr/>
        </p:nvSpPr>
        <p:spPr>
          <a:xfrm>
            <a:off x="6382266" y="2110738"/>
            <a:ext cx="2840136" cy="553998"/>
          </a:xfrm>
          <a:prstGeom prst="rect">
            <a:avLst/>
          </a:prstGeom>
        </p:spPr>
        <p:txBody>
          <a:bodyPr wrap="none">
            <a:spAutoFit/>
          </a:bodyPr>
          <a:lstStyle/>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MMT (</a:t>
            </a:r>
            <a:r>
              <a:rPr lang="es-CO" sz="15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Multiple</a:t>
            </a:r>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sz="15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Mirror</a:t>
            </a:r>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sz="15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Telescope</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Monte </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Hopkins; ARIZONA</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Rectángulo 18"/>
          <p:cNvSpPr/>
          <p:nvPr/>
        </p:nvSpPr>
        <p:spPr>
          <a:xfrm>
            <a:off x="3530340" y="1435064"/>
            <a:ext cx="2884829" cy="553998"/>
          </a:xfrm>
          <a:prstGeom prst="rect">
            <a:avLst/>
          </a:prstGeom>
        </p:spPr>
        <p:txBody>
          <a:bodyPr wrap="none">
            <a:spAutoFit/>
          </a:bodyPr>
          <a:lstStyle/>
          <a:p>
            <a:r>
              <a:rPr lang="en-US"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VLT</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(Very </a:t>
            </a:r>
            <a:r>
              <a:rPr lang="en-US"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Large Telescope </a:t>
            </a:r>
            <a:r>
              <a:rPr lang="en-US"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Project)</a:t>
            </a:r>
          </a:p>
          <a:p>
            <a:r>
              <a:rPr lang="en-US"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CHILE</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Rectángulo 19"/>
          <p:cNvSpPr/>
          <p:nvPr/>
        </p:nvSpPr>
        <p:spPr>
          <a:xfrm>
            <a:off x="28680" y="1621512"/>
            <a:ext cx="3398110" cy="553998"/>
          </a:xfrm>
          <a:prstGeom prst="rect">
            <a:avLst/>
          </a:prstGeom>
        </p:spPr>
        <p:txBody>
          <a:bodyPr wrap="none">
            <a:spAutoFit/>
          </a:bodyPr>
          <a:lstStyle/>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ALMA (Atacama </a:t>
            </a:r>
            <a:r>
              <a:rPr lang="es-CO" sz="15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Large</a:t>
            </a:r>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sz="15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Millimeter</a:t>
            </a:r>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s-CO" sz="15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Array</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CHILE</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026" name="Picture 2" descr="https://upload.wikimedia.org/wikipedia/commons/thumb/4/4d/MMT_FLWO_Amado_AZ_10359.jpg/1280px-MMT_FLWO_Amado_AZ_10359.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05179" y="5167506"/>
            <a:ext cx="2294663" cy="1720997"/>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21"/>
          <p:cNvSpPr/>
          <p:nvPr/>
        </p:nvSpPr>
        <p:spPr>
          <a:xfrm>
            <a:off x="3853402" y="6354906"/>
            <a:ext cx="2055947" cy="553998"/>
          </a:xfrm>
          <a:prstGeom prst="rect">
            <a:avLst/>
          </a:prstGeom>
        </p:spPr>
        <p:txBody>
          <a:bodyPr wrap="none">
            <a:spAutoFit/>
          </a:bodyPr>
          <a:lstStyle/>
          <a:p>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Fred Lawrence </a:t>
            </a:r>
            <a:r>
              <a:rPr lang="es-CO" sz="15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Whipple</a:t>
            </a:r>
            <a:endPar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ARIZONA</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Rectángulo 22"/>
          <p:cNvSpPr/>
          <p:nvPr/>
        </p:nvSpPr>
        <p:spPr>
          <a:xfrm>
            <a:off x="6307676" y="4864239"/>
            <a:ext cx="2642326" cy="323165"/>
          </a:xfrm>
          <a:prstGeom prst="rect">
            <a:avLst/>
          </a:prstGeom>
        </p:spPr>
        <p:txBody>
          <a:bodyPr wrap="none">
            <a:spAutoFit/>
          </a:bodyPr>
          <a:lstStyle/>
          <a:p>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GTC (Gran </a:t>
            </a:r>
            <a:r>
              <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Telescopio </a:t>
            </a:r>
            <a:r>
              <a:rPr lang="es-CO" sz="15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Canarias)</a:t>
            </a:r>
            <a:endParaRPr lang="es-CO" sz="15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109809433"/>
      </p:ext>
    </p:extLst>
  </p:cSld>
  <p:clrMapOvr>
    <a:masterClrMapping/>
  </p:clrMapOvr>
</p:sld>
</file>

<file path=ppt/theme/theme1.xml><?xml version="1.0" encoding="utf-8"?>
<a:theme xmlns:a="http://schemas.openxmlformats.org/drawingml/2006/main" name="Terberg_ReflectedCaption_TP10188140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3104326-CDF0-433C-9A28-8A3A2FE783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Imagen con título reflejado</Template>
  <TotalTime>942</TotalTime>
  <Words>2383</Words>
  <Application>Microsoft Office PowerPoint</Application>
  <PresentationFormat>Presentación en pantalla (4:3)</PresentationFormat>
  <Paragraphs>305</Paragraphs>
  <Slides>50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50</vt:i4>
      </vt:variant>
    </vt:vector>
  </HeadingPairs>
  <TitlesOfParts>
    <vt:vector size="55" baseType="lpstr">
      <vt:lpstr>Arial</vt:lpstr>
      <vt:lpstr>Calibri</vt:lpstr>
      <vt:lpstr>StarBats</vt:lpstr>
      <vt:lpstr>Wingdings 2</vt:lpstr>
      <vt:lpstr>Terberg_ReflectedCaption_TP101881400</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Jhonattan Javier Pisco Guabave</dc:creator>
  <cp:keywords/>
  <cp:lastModifiedBy>Jhonattan Javier Pisco Guabave</cp:lastModifiedBy>
  <cp:revision>74</cp:revision>
  <dcterms:created xsi:type="dcterms:W3CDTF">2017-03-31T15:13:45Z</dcterms:created>
  <dcterms:modified xsi:type="dcterms:W3CDTF">2017-04-25T23:25:14Z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TC018814239991</vt:lpwstr>
  </property>
</Properties>
</file>